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355" r:id="rId3"/>
    <p:sldId id="356" r:id="rId4"/>
    <p:sldId id="360" r:id="rId5"/>
    <p:sldId id="361" r:id="rId6"/>
    <p:sldId id="367" r:id="rId7"/>
    <p:sldId id="368" r:id="rId8"/>
    <p:sldId id="362" r:id="rId9"/>
    <p:sldId id="358" r:id="rId10"/>
    <p:sldId id="370" r:id="rId11"/>
    <p:sldId id="371" r:id="rId12"/>
    <p:sldId id="359" r:id="rId13"/>
  </p:sldIdLst>
  <p:sldSz cx="12192000" cy="6858000"/>
  <p:notesSz cx="6797675" cy="99282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ED7D31"/>
    <a:srgbClr val="FF9933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01" autoAdjust="0"/>
  </p:normalViewPr>
  <p:slideViewPr>
    <p:cSldViewPr snapToGrid="0">
      <p:cViewPr varScale="1">
        <p:scale>
          <a:sx n="64" d="100"/>
          <a:sy n="64" d="100"/>
        </p:scale>
        <p:origin x="85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212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399" cy="498475"/>
          </a:xfrm>
          <a:prstGeom prst="rect">
            <a:avLst/>
          </a:prstGeom>
        </p:spPr>
        <p:txBody>
          <a:bodyPr vert="horz" lIns="91405" tIns="45703" rIns="91405" bIns="45703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49690" y="1"/>
            <a:ext cx="2946399" cy="498475"/>
          </a:xfrm>
          <a:prstGeom prst="rect">
            <a:avLst/>
          </a:prstGeom>
        </p:spPr>
        <p:txBody>
          <a:bodyPr vert="horz" lIns="91405" tIns="45703" rIns="91405" bIns="45703" rtlCol="0"/>
          <a:lstStyle>
            <a:lvl1pPr algn="r">
              <a:defRPr sz="1200"/>
            </a:lvl1pPr>
          </a:lstStyle>
          <a:p>
            <a:fld id="{AAB5376C-C9A7-4BE5-9DDC-1F8FBE7D2BC2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2" y="9429750"/>
            <a:ext cx="2946399" cy="498475"/>
          </a:xfrm>
          <a:prstGeom prst="rect">
            <a:avLst/>
          </a:prstGeom>
        </p:spPr>
        <p:txBody>
          <a:bodyPr vert="horz" lIns="91405" tIns="45703" rIns="91405" bIns="45703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49690" y="9429750"/>
            <a:ext cx="2946399" cy="498475"/>
          </a:xfrm>
          <a:prstGeom prst="rect">
            <a:avLst/>
          </a:prstGeom>
        </p:spPr>
        <p:txBody>
          <a:bodyPr vert="horz" lIns="91405" tIns="45703" rIns="91405" bIns="45703" rtlCol="0" anchor="b"/>
          <a:lstStyle>
            <a:lvl1pPr algn="r">
              <a:defRPr sz="1200"/>
            </a:lvl1pPr>
          </a:lstStyle>
          <a:p>
            <a:fld id="{C2E018C5-D7A4-41BA-B873-577638045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84842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862" cy="497413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7413"/>
          </a:xfrm>
          <a:prstGeom prst="rect">
            <a:avLst/>
          </a:prstGeom>
        </p:spPr>
        <p:txBody>
          <a:bodyPr vert="horz" lIns="88203" tIns="44102" rIns="88203" bIns="44102" rtlCol="0"/>
          <a:lstStyle>
            <a:lvl1pPr algn="r">
              <a:defRPr sz="1200"/>
            </a:lvl1pPr>
          </a:lstStyle>
          <a:p>
            <a:fld id="{4167A090-C3D0-4B7E-A487-0ED583D06A1C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03" tIns="44102" rIns="88203" bIns="44102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65" y="4778547"/>
            <a:ext cx="5438748" cy="3908459"/>
          </a:xfrm>
          <a:prstGeom prst="rect">
            <a:avLst/>
          </a:prstGeom>
        </p:spPr>
        <p:txBody>
          <a:bodyPr vert="horz" lIns="88203" tIns="44102" rIns="88203" bIns="4410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814"/>
            <a:ext cx="2945862" cy="497413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294" y="9430814"/>
            <a:ext cx="2945862" cy="497413"/>
          </a:xfrm>
          <a:prstGeom prst="rect">
            <a:avLst/>
          </a:prstGeom>
        </p:spPr>
        <p:txBody>
          <a:bodyPr vert="horz" lIns="88203" tIns="44102" rIns="88203" bIns="44102" rtlCol="0" anchor="b"/>
          <a:lstStyle>
            <a:lvl1pPr algn="r">
              <a:defRPr sz="1200"/>
            </a:lvl1pPr>
          </a:lstStyle>
          <a:p>
            <a:fld id="{6FCD7E89-215B-4D96-BFD9-5A9E548547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42337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E97C9-4BCB-4A64-A069-2E4F458B2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01B282-620B-44D1-9005-E6C572BAEC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BC099-3380-445E-BB30-7ABCC1BCF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D4095-A71B-4F1A-9403-1D0630281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94058-5C3A-44EF-AC17-90DA5E51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5361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1BFC6-45D9-4115-BA97-5B617EF97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4F294D-13DC-4035-BEB1-E2AA9407E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CAB18-B400-40A3-A678-B96007519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E1798-9770-484A-BB91-366F2FE55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FE147-2040-42E8-8C0D-930EDBB6A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206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A64EFB-3596-4702-9E0F-7EFB5656F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9D286D-66F2-4C5C-98A7-A24BC1F15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62ED3-E7AC-4028-AA40-668C154A1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E52BF-942F-4E8A-8C78-F30E91200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42F82-CE55-4F40-971B-977BB44BA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0106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237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578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401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2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48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610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871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08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AA08D-E019-4E05-9DD6-B72E5760A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D7635-D603-40BF-BBF0-0A66184B8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828DB-AADB-4F64-9A8B-871E3F1E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C8982-F784-4BA1-8E9B-8EEC1C05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4FD50-F52D-4720-A105-79C40DA6D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89493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941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477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64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B496-5166-49D9-900F-AC75E3116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49A6F-4DE3-42EA-9A74-438AD84B8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D535C-D786-47A5-9D85-83CF2B54D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FCA41-B8A0-4F9D-B71B-F41A0C358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79DA4-9858-47FD-AE0A-45CD0AF7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8916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36D3B-9FDD-432D-A61C-FDA57205F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8AD34-59C8-47A0-A952-2A9C7D58E3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16CBF-1236-4B48-907E-68F8A29E3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35B33-F6C1-4A8E-9E45-7375E7B92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75579-2167-47C4-B5C4-B3B86895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03BB5-2FE4-41A0-A090-E8FEDA8C3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312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5ADAB-D09E-4F3C-8107-61B01E397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A7C27-1651-4889-969A-34D5B1FAE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FE5B67-8502-439B-8045-4683F057B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71326-6A15-4AE7-9D63-1B2BECBBAF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3B6EA-3DFC-4BA0-8B2E-B5504461BF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03F9F0-1EF1-4369-83AE-AE73EDEC1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9CC52B-BC5E-4DFC-9CF2-6E73A7CE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D5823E-C164-4DDA-BE4E-D0737944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913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E72A4-35BF-47F9-B247-77A1685C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85E78-7140-474A-B343-9A60F48E4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74223-79B1-4F62-B607-75E042D1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E477F2-46C1-422D-A618-577738D6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49171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E749C-3535-4635-BED7-7A2B576B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80AB07-26F6-42C8-B49B-6236CF2F0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2042A-D32E-4B48-B2D2-98501EFD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6635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F4357-BC71-4C86-8523-65560FD40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33280-652F-4393-BE32-7EA73C9EA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AC21E9-66F2-44A4-B74B-DA8BEFB71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179B1-D124-4587-865B-2E5EF0BD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D4CCD-6F60-4B7E-8E23-71E9F0679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6F29E-6F25-4972-A64E-25B83D089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663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29133-B0C4-4B09-B801-727FC2053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348CA9-57CA-416E-B0BB-AE27F34F96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66FB6-305C-4F4C-9BE3-6900B6775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29923-BFD2-43F7-8C57-A0328712B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21EC5-A62F-42E1-B45D-2E05572EC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FC273-080D-461C-A1CD-FA65417A6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7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9C0534-9EC1-4B30-B53A-3228A2934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ED354-4309-4F0F-AB00-29E21B168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C6046-07EA-4285-9E84-9F6ABEA4FE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37D9-089C-44AC-B8D6-7C1B77D1062F}" type="datetimeFigureOut">
              <a:rPr lang="th-TH" smtClean="0"/>
              <a:t>15/12/63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908A0-13CE-4F1B-8C3E-1F886F1E7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C7249-8F14-40A5-8D36-62AFC83053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B3A1A-AD33-46CC-8968-BF76CF7400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986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31283-0E17-4474-80D4-A16D77E4D1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15-Dec-20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8A781-E08A-4188-A9B9-47AAF86482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31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รูปภาพ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7115" y="1072626"/>
            <a:ext cx="2953740" cy="4178114"/>
          </a:xfrm>
          <a:prstGeom prst="rect">
            <a:avLst/>
          </a:prstGeom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01" y="534447"/>
            <a:ext cx="2724564" cy="2724564"/>
          </a:xfrm>
          <a:prstGeom prst="rect">
            <a:avLst/>
          </a:prstGeom>
        </p:spPr>
      </p:pic>
      <p:sp>
        <p:nvSpPr>
          <p:cNvPr id="12" name="สี่เหลี่ยมผืนผ้า 11"/>
          <p:cNvSpPr/>
          <p:nvPr/>
        </p:nvSpPr>
        <p:spPr>
          <a:xfrm>
            <a:off x="98855" y="1562988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h-TH" sz="6000" b="1" spc="50" dirty="0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โครงการบริหารจัดการ</a:t>
            </a:r>
          </a:p>
          <a:p>
            <a:pPr algn="ctr">
              <a:defRPr/>
            </a:pPr>
            <a:r>
              <a:rPr lang="th-TH" sz="6000" b="1" spc="50" dirty="0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การผลิตสินค้าเกษตรตามแผนที่เกษตร</a:t>
            </a:r>
          </a:p>
          <a:p>
            <a:pPr algn="ctr">
              <a:defRPr/>
            </a:pPr>
            <a:r>
              <a:rPr lang="th-TH" sz="6000" b="1" spc="50" dirty="0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เพื่อการบริหารจัดการเชิงรุก (</a:t>
            </a:r>
            <a:r>
              <a:rPr lang="en-US" sz="6000" b="1" spc="50" dirty="0" err="1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Agri</a:t>
            </a:r>
            <a:r>
              <a:rPr lang="en-US" sz="6000" b="1" spc="50" dirty="0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-Map)     </a:t>
            </a:r>
          </a:p>
          <a:p>
            <a:pPr algn="ctr">
              <a:defRPr/>
            </a:pPr>
            <a:r>
              <a:rPr lang="th-TH" sz="6000" b="1" spc="50" dirty="0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ประจำปีงบประมาณ พ.ศ. 256</a:t>
            </a:r>
            <a:r>
              <a:rPr lang="en-US" sz="6000" b="1" spc="50" dirty="0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4</a:t>
            </a:r>
            <a:r>
              <a:rPr lang="th-TH" sz="6000" b="1" spc="50" dirty="0">
                <a:ln w="11430">
                  <a:noFill/>
                </a:ln>
                <a:solidFill>
                  <a:schemeClr val="accent6">
                    <a:lumMod val="50000"/>
                  </a:schemeClr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1979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98" b="28119"/>
          <a:stretch/>
        </p:blipFill>
        <p:spPr>
          <a:xfrm>
            <a:off x="0" y="5760720"/>
            <a:ext cx="6088874" cy="1097280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98" b="28119"/>
          <a:stretch/>
        </p:blipFill>
        <p:spPr>
          <a:xfrm flipH="1">
            <a:off x="6088874" y="5760719"/>
            <a:ext cx="6088874" cy="1097280"/>
          </a:xfrm>
          <a:prstGeom prst="rect">
            <a:avLst/>
          </a:prstGeom>
        </p:spPr>
      </p:pic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5D699E5A-3C66-4D4A-A347-C86CD9CAC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774306"/>
              </p:ext>
            </p:extLst>
          </p:nvPr>
        </p:nvGraphicFramePr>
        <p:xfrm>
          <a:off x="276834" y="738016"/>
          <a:ext cx="11624080" cy="609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9317">
                  <a:extLst>
                    <a:ext uri="{9D8B030D-6E8A-4147-A177-3AD203B41FA5}">
                      <a16:colId xmlns:a16="http://schemas.microsoft.com/office/drawing/2014/main" val="1939686211"/>
                    </a:ext>
                  </a:extLst>
                </a:gridCol>
                <a:gridCol w="4813806">
                  <a:extLst>
                    <a:ext uri="{9D8B030D-6E8A-4147-A177-3AD203B41FA5}">
                      <a16:colId xmlns:a16="http://schemas.microsoft.com/office/drawing/2014/main" val="10883408"/>
                    </a:ext>
                  </a:extLst>
                </a:gridCol>
                <a:gridCol w="5840957">
                  <a:extLst>
                    <a:ext uri="{9D8B030D-6E8A-4147-A177-3AD203B41FA5}">
                      <a16:colId xmlns:a16="http://schemas.microsoft.com/office/drawing/2014/main" val="1869125500"/>
                    </a:ext>
                  </a:extLst>
                </a:gridCol>
              </a:tblGrid>
              <a:tr h="418308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solidFill>
                            <a:schemeClr val="bg1"/>
                          </a:solidFill>
                          <a:cs typeface="+mj-cs"/>
                        </a:rPr>
                        <a:t>เวที</a:t>
                      </a:r>
                      <a:endParaRPr lang="en-US" dirty="0">
                        <a:solidFill>
                          <a:schemeClr val="bg1"/>
                        </a:solidFill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solidFill>
                            <a:schemeClr val="bg1"/>
                          </a:solidFill>
                          <a:cs typeface="+mj-cs"/>
                        </a:rPr>
                        <a:t>เนื้อหา</a:t>
                      </a:r>
                      <a:endParaRPr lang="en-US" dirty="0">
                        <a:solidFill>
                          <a:schemeClr val="bg1"/>
                        </a:solidFill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cs typeface="+mj-cs"/>
                        </a:rPr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36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วิเคราะห์สถานการณ์การผลิต การตลาด</a:t>
                      </a: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กำหนดป้าหมายร่วม</a:t>
                      </a: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หา 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Training Needs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</a:t>
                      </a:r>
                      <a:r>
                        <a:rPr lang="th-TH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 </a:t>
                      </a:r>
                      <a:r>
                        <a:rPr lang="th-TH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ผลการวิเคราะห์สถานการณ์ด้านการผลิตและการตลาด</a:t>
                      </a:r>
                      <a:endParaRPr 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j-cs"/>
                      </a:endParaRP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เป้าหมายร่วม</a:t>
                      </a: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 Needs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959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วางแผนการปรับเปลี่ยนการผลิต </a:t>
                      </a: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วิเคราะห์ตลาดสินค้า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แผนการผลิตและการตลาด</a:t>
                      </a: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ความต้องการปัจจัยการผลิต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520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ถ่ายทอดเทคโนโลยี</a:t>
                      </a: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แจกจ่ายปัจจัยการผลิต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รายงานผลการถ่ายทอดเทคนิค/วิธีการ</a:t>
                      </a:r>
                    </a:p>
                    <a:p>
                      <a:pPr algn="l"/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002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การศึกษาดูงาน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รายงานผลการศึกษาดูงาน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774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สรุปผล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วางแผนปีที่ 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2 </a:t>
                      </a:r>
                      <a:endParaRPr lang="th-TH" dirty="0">
                        <a:solidFill>
                          <a:schemeClr val="tx1"/>
                        </a:solidFill>
                        <a:cs typeface="+mj-cs"/>
                      </a:endParaRPr>
                    </a:p>
                    <a:p>
                      <a:pPr marL="457200" indent="-231775" algn="l">
                        <a:buFont typeface="Arial" panose="020B0604020202020204" pitchFamily="34" charset="0"/>
                        <a:buChar char="•"/>
                      </a:pP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แผนบุคคล 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  <a:p>
                      <a:pPr marL="457200" indent="-231775" algn="l">
                        <a:buFont typeface="Arial" panose="020B0604020202020204" pitchFamily="34" charset="0"/>
                        <a:buChar char="•"/>
                      </a:pPr>
                      <a:r>
                        <a:rPr lang="th-TH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แผนก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ลุ่ม</a:t>
                      </a:r>
                      <a:endParaRPr lang="en-US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สรุปผลการจัดเวทีชุมชน</a:t>
                      </a:r>
                    </a:p>
                    <a:p>
                      <a:pPr algn="l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j-cs"/>
                        </a:rPr>
                        <a:t>-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แผนพัฒนาการผลิตและการตลาดปีที่ 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2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 รายบุคคลและ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cs typeface="+mj-cs"/>
                        </a:rPr>
                        <a:t>  </a:t>
                      </a:r>
                      <a:r>
                        <a:rPr lang="th-TH" dirty="0">
                          <a:solidFill>
                            <a:schemeClr val="tx1"/>
                          </a:solidFill>
                          <a:cs typeface="+mj-cs"/>
                        </a:rPr>
                        <a:t>รายกลุ่ม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725893"/>
                  </a:ext>
                </a:extLst>
              </a:tr>
            </a:tbl>
          </a:graphicData>
        </a:graphic>
      </p:graphicFrame>
      <p:sp>
        <p:nvSpPr>
          <p:cNvPr id="10" name="Pentagon 2">
            <a:extLst>
              <a:ext uri="{FF2B5EF4-FFF2-40B4-BE49-F238E27FC236}">
                <a16:creationId xmlns:a16="http://schemas.microsoft.com/office/drawing/2014/main" id="{1541C846-E1CE-4A3D-AB1B-CA6011EE9353}"/>
              </a:ext>
            </a:extLst>
          </p:cNvPr>
          <p:cNvSpPr/>
          <p:nvPr/>
        </p:nvSpPr>
        <p:spPr bwMode="auto">
          <a:xfrm>
            <a:off x="0" y="-81025"/>
            <a:ext cx="4916774" cy="738664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 sz="66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3E763006-2009-46A4-9FF8-E1BA1013414F}"/>
              </a:ext>
            </a:extLst>
          </p:cNvPr>
          <p:cNvSpPr txBox="1"/>
          <p:nvPr/>
        </p:nvSpPr>
        <p:spPr>
          <a:xfrm>
            <a:off x="617838" y="-189361"/>
            <a:ext cx="4298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>
                <a:solidFill>
                  <a:schemeClr val="bg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แนวทางการจัดเวที</a:t>
            </a:r>
          </a:p>
        </p:txBody>
      </p:sp>
    </p:spTree>
    <p:extLst>
      <p:ext uri="{BB962C8B-B14F-4D97-AF65-F5344CB8AC3E}">
        <p14:creationId xmlns:p14="http://schemas.microsoft.com/office/powerpoint/2010/main" val="1165640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2"/>
          <p:cNvSpPr/>
          <p:nvPr/>
        </p:nvSpPr>
        <p:spPr bwMode="auto">
          <a:xfrm>
            <a:off x="0" y="203130"/>
            <a:ext cx="4843358" cy="738664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 sz="66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กล่องข้อความ 1"/>
          <p:cNvSpPr txBox="1"/>
          <p:nvPr/>
        </p:nvSpPr>
        <p:spPr>
          <a:xfrm>
            <a:off x="491264" y="156963"/>
            <a:ext cx="3860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>
                <a:solidFill>
                  <a:schemeClr val="bg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เกณฑ์การพิจารณา</a:t>
            </a:r>
          </a:p>
        </p:txBody>
      </p:sp>
      <p:graphicFrame>
        <p:nvGraphicFramePr>
          <p:cNvPr id="8" name="ตาราง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341538"/>
              </p:ext>
            </p:extLst>
          </p:nvPr>
        </p:nvGraphicFramePr>
        <p:xfrm>
          <a:off x="922830" y="1136550"/>
          <a:ext cx="10346340" cy="41699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609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7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379">
                <a:tc>
                  <a:txBody>
                    <a:bodyPr/>
                    <a:lstStyle/>
                    <a:p>
                      <a:pPr algn="ctr"/>
                      <a:r>
                        <a:rPr lang="th-TH" sz="2600" dirty="0"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ประเด็น</a:t>
                      </a:r>
                      <a:endParaRPr lang="en-US" sz="2600" dirty="0">
                        <a:latin typeface="TH Chakra Petch" panose="02000506000000020004" pitchFamily="2" charset="-34"/>
                        <a:cs typeface="TH Chakra Petch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600" dirty="0"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เกณฑ์การพิจารณา</a:t>
                      </a:r>
                      <a:endParaRPr lang="en-US" sz="2600" dirty="0">
                        <a:latin typeface="TH Chakra Petch" panose="02000506000000020004" pitchFamily="2" charset="-34"/>
                        <a:cs typeface="TH Chakra Petch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1. การคัดเลือกพื้นที่เข้าร่วมโครงการ</a:t>
                      </a:r>
                      <a:endParaRPr lang="en-US" sz="2600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- พื้นที่ที่ไม่เหมาะสม หรือเหมาะสมน้อย (</a:t>
                      </a:r>
                      <a:r>
                        <a:rPr lang="en-US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N </a:t>
                      </a: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หรือ </a:t>
                      </a:r>
                      <a:r>
                        <a:rPr lang="en-US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S3</a:t>
                      </a: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) เท่านั้น</a:t>
                      </a:r>
                      <a:b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</a:br>
                      <a:r>
                        <a:rPr lang="th-TH" sz="2600" b="0" dirty="0">
                          <a:effectLst/>
                          <a:latin typeface="TH Chakra Petch" panose="02000506000000020004" pitchFamily="2" charset="-34"/>
                          <a:ea typeface="Calibri"/>
                          <a:cs typeface="TH Chakra Petch" panose="02000506000000020004" pitchFamily="2" charset="-34"/>
                        </a:rPr>
                        <a:t>- พื้นที่เข้าร่วมโครงการอยู่ใกล้กัน</a:t>
                      </a:r>
                      <a:endParaRPr lang="en-US" sz="2600" b="0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2. ชนิดพืชที่ปลูกทดแทน</a:t>
                      </a:r>
                      <a:endParaRPr lang="en-US" sz="2600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เป็นชนิดที่มีตลาดรองรับ ตามนโยบายการตลาดนำการเกษตร</a:t>
                      </a:r>
                      <a:endParaRPr lang="en-US" sz="2600" b="1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3. ยึดหลักการทำงานแบบมีส่วนร่วม</a:t>
                      </a:r>
                      <a:endParaRPr lang="en-US" sz="2600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วิเคราะห์พื้นที่ร่วมกับชุมชน และบูรณาการการทำงานกับหน่วยงานที่เกี่ยวข้อง เช่น กรมพัฒนาที่ดิน กรมชลประทาน กระทรวงทรัพยากรธรรมชาติและสิ่งแวดล้อม ฯลฯ</a:t>
                      </a:r>
                      <a:endParaRPr lang="en-US" sz="2600" b="1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4. การปรับปรุงทะเบียนการปลูกพืช</a:t>
                      </a:r>
                      <a:endParaRPr lang="en-US" sz="2600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เมื่อเปลี่ยนจากการปลูกข้าวไปเป็นพืชอื่นแล้วต้องลดพื้นที่การขึ้นทะเบียนการปลูกข้าวในพื้นที่นั้นด้วย</a:t>
                      </a:r>
                      <a:endParaRPr lang="en-US" sz="2600" b="1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5. พื้นที่ต้องมีเอกสารสิทธิ์</a:t>
                      </a:r>
                      <a:r>
                        <a:rPr lang="en-US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 / </a:t>
                      </a:r>
                      <a:r>
                        <a:rPr lang="th-TH" sz="260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เช่า</a:t>
                      </a:r>
                      <a:r>
                        <a:rPr lang="th-TH" sz="2600" baseline="0" dirty="0">
                          <a:effectLst/>
                          <a:latin typeface="TH Chakra Petch" panose="02000506000000020004" pitchFamily="2" charset="-34"/>
                          <a:cs typeface="TH Chakra Petch" panose="02000506000000020004" pitchFamily="2" charset="-34"/>
                        </a:rPr>
                        <a:t> / ของตนเอง</a:t>
                      </a:r>
                      <a:endParaRPr lang="en-US" sz="2600" b="1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600" b="1" dirty="0">
                        <a:effectLst/>
                        <a:latin typeface="TH Chakra Petch" panose="02000506000000020004" pitchFamily="2" charset="-34"/>
                        <a:ea typeface="Calibri"/>
                        <a:cs typeface="TH Chakra Petch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" name="รูปภาพ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98" b="28119"/>
          <a:stretch/>
        </p:blipFill>
        <p:spPr>
          <a:xfrm>
            <a:off x="0" y="5760720"/>
            <a:ext cx="6088874" cy="1097280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98" b="28119"/>
          <a:stretch/>
        </p:blipFill>
        <p:spPr>
          <a:xfrm flipH="1">
            <a:off x="6088874" y="5760719"/>
            <a:ext cx="6088874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557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/>
          <p:nvPr/>
        </p:nvSpPr>
        <p:spPr>
          <a:xfrm>
            <a:off x="2804983" y="1433384"/>
            <a:ext cx="9167239" cy="481913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 pitchFamily="34" charset="0"/>
              <a:buChar char="•"/>
            </a:pP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พื้นที่การเกษตรของไทยจำนวนหนึ่งอยู่ในพื้นที่ไม่เหมาะสม มีผลให้ได้ผลผลิตต่ำ ต้นทุนการผลิตสูง ผลตอบแทนต่ำหรือขาดทุน </a:t>
            </a:r>
            <a:endParaRPr lang="en-US" sz="3200" b="1" dirty="0">
              <a:solidFill>
                <a:schemeClr val="tx1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กระทรวงเกษตรและสหกรณ์มีนโยบายให้มีการปรับเปลี่ยนการผลิตในพื้นที่ไม่เหมาะสม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ให้ความสำคัญกับการบริหารจัดการพื้นที่เหมาะสมน้อย (</a:t>
            </a:r>
            <a:r>
              <a:rPr lang="en-US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S3) </a:t>
            </a: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หรือ</a:t>
            </a:r>
            <a:b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</a:b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ไม่เหมาะสม (</a:t>
            </a:r>
            <a:r>
              <a:rPr lang="en-US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N) </a:t>
            </a: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โดยเฉพาะในพื้นที่ที่ปลูกข้าวและพืชเศรษฐกิจอื่น ๆ </a:t>
            </a:r>
            <a:endParaRPr lang="en-US" sz="3200" b="1" dirty="0">
              <a:solidFill>
                <a:schemeClr val="tx1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ปรับเปลี่ยนการผลิตจากชนิดสินค้าเดิมในพื้นที่ที่ไม่เหมาะสมไปสู่การผลิตสินค้าชนิดใหม่ที่มีความเหมาะสม </a:t>
            </a:r>
            <a:endParaRPr lang="en-US" sz="3200" b="1" dirty="0">
              <a:solidFill>
                <a:schemeClr val="tx1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เกษตรกรได้รับผลตอบแทน</a:t>
            </a:r>
            <a:r>
              <a:rPr lang="en-US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 </a:t>
            </a:r>
            <a:r>
              <a:rPr lang="th-TH" sz="3200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มีรายได้เพิ่มมากขึ้น</a:t>
            </a:r>
          </a:p>
        </p:txBody>
      </p:sp>
      <p:sp>
        <p:nvSpPr>
          <p:cNvPr id="9" name="Pentagon 2"/>
          <p:cNvSpPr/>
          <p:nvPr/>
        </p:nvSpPr>
        <p:spPr bwMode="auto">
          <a:xfrm>
            <a:off x="0" y="244242"/>
            <a:ext cx="6265889" cy="911447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 sz="66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กล่องข้อความ 1"/>
          <p:cNvSpPr txBox="1"/>
          <p:nvPr/>
        </p:nvSpPr>
        <p:spPr>
          <a:xfrm>
            <a:off x="-1160726" y="113857"/>
            <a:ext cx="8289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solidFill>
                  <a:schemeClr val="bg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ทำไมจึงต้องทำ </a:t>
            </a:r>
            <a:r>
              <a:rPr lang="en-US" sz="5400" b="1" dirty="0">
                <a:solidFill>
                  <a:schemeClr val="bg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Zoning ?</a:t>
            </a:r>
            <a:endParaRPr lang="th-TH" sz="5400" b="1" dirty="0">
              <a:solidFill>
                <a:schemeClr val="bg1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9195" y="1433384"/>
            <a:ext cx="3648370" cy="5160679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742" y="2145201"/>
            <a:ext cx="1783732" cy="1783732"/>
          </a:xfrm>
          <a:prstGeom prst="rect">
            <a:avLst/>
          </a:prstGeom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89" y="2764863"/>
            <a:ext cx="2156175" cy="215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2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EB2E9-C231-428B-A5BC-43A26860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40" y="44625"/>
            <a:ext cx="11905322" cy="1152129"/>
          </a:xfrm>
          <a:solidFill>
            <a:srgbClr val="ED7D31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b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โครงการบริหารจัดการการผลิตสินค้าเกษตรตามแผนที่เกษตร</a:t>
            </a:r>
            <a:b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เพื่อการบริหารจัดการเชิงรุก (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Agri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-Map)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ปี 2564</a:t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EFBCA5-14B2-4D42-8A4B-E37CB88B3345}"/>
              </a:ext>
            </a:extLst>
          </p:cNvPr>
          <p:cNvSpPr/>
          <p:nvPr/>
        </p:nvSpPr>
        <p:spPr>
          <a:xfrm>
            <a:off x="335360" y="1315491"/>
            <a:ext cx="5240754" cy="69032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1.วัตถุประสงค์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A3F9C6E-DAE9-494E-BCAC-1482A494D842}"/>
              </a:ext>
            </a:extLst>
          </p:cNvPr>
          <p:cNvSpPr/>
          <p:nvPr/>
        </p:nvSpPr>
        <p:spPr>
          <a:xfrm>
            <a:off x="6005690" y="1315492"/>
            <a:ext cx="5754940" cy="6903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2.เป้าหมาย/สถานที่ดำเนินการ</a:t>
            </a:r>
            <a:endParaRPr lang="en-US" sz="36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2FC6FA-41A0-4F3D-9682-E900AE87324C}"/>
              </a:ext>
            </a:extLst>
          </p:cNvPr>
          <p:cNvSpPr/>
          <p:nvPr/>
        </p:nvSpPr>
        <p:spPr>
          <a:xfrm>
            <a:off x="6005690" y="2005819"/>
            <a:ext cx="5754940" cy="4807559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DBF20A-FDB4-4F5C-A789-FC45F0341994}"/>
              </a:ext>
            </a:extLst>
          </p:cNvPr>
          <p:cNvSpPr txBox="1"/>
          <p:nvPr/>
        </p:nvSpPr>
        <p:spPr>
          <a:xfrm>
            <a:off x="6279011" y="2019613"/>
            <a:ext cx="5199287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1"/>
            <a:r>
              <a:rPr lang="en-US" sz="28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.1 เป้าหมาย</a:t>
            </a:r>
          </a:p>
          <a:p>
            <a:pPr marL="111125" lvl="1"/>
            <a:r>
              <a:rPr lang="en-US" sz="28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sz="2800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เกษตรกรที่มีการผลิตสินค้าเกษตรหรือปลูกพืชตามหลักของการบริหารจัดการพื้นที่เกษตรกรรม </a:t>
            </a:r>
            <a:br>
              <a:rPr lang="en-US" sz="2800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800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โดยปรับเปลี่ยนชนิดพืชในเขตไม่เหมาะสมและ</a:t>
            </a:r>
            <a:br>
              <a:rPr lang="en-US" sz="2800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800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เพิ่มประสิทธิภาพในเขตที่เหมาะสม</a:t>
            </a:r>
          </a:p>
          <a:p>
            <a:pPr marL="111125" lvl="1">
              <a:spcBef>
                <a:spcPts val="600"/>
              </a:spcBef>
            </a:pPr>
            <a:r>
              <a:rPr lang="en-US" sz="28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.2 สถานที่ดำเนินการ</a:t>
            </a:r>
          </a:p>
          <a:p>
            <a:pPr marL="111125" lvl="1"/>
            <a:r>
              <a:rPr lang="en-US" sz="2800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sz="2800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ดำเนินการในพื้นที่ 28 จังหวัด</a:t>
            </a:r>
          </a:p>
          <a:p>
            <a:pPr marL="173038" lvl="1"/>
            <a:r>
              <a:rPr lang="th-TH" sz="2800" b="1" dirty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2800" b="1" dirty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DBF20A-FDB4-4F5C-A789-FC45F0341994}"/>
              </a:ext>
            </a:extLst>
          </p:cNvPr>
          <p:cNvSpPr txBox="1"/>
          <p:nvPr/>
        </p:nvSpPr>
        <p:spPr>
          <a:xfrm>
            <a:off x="431372" y="2077825"/>
            <a:ext cx="4883575" cy="4431983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.1 เพื่อส่งเสริมการผลิตสินค้าเกษตรตามความเหมาะสมของพื้นที่ ให้เกิดความสมดุลระหว่าง</a:t>
            </a: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อุปสงค์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</a:t>
            </a:r>
            <a:r>
              <a:rPr lang="th-TH" sz="2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อุปทาน</a:t>
            </a:r>
            <a:b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1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.2 เพื่อลดต้นทุนและเพิ่มประสิทธิภาพการผลิต ส่งเสริมการผลิตสินค้าเกษตรในพื้นที่ที่มีศักยภาพพร้อมทั้งปรับเปลี่ยนการผลิตสินค้าเกษตรในพื้นที่ไม่เหมาะสม</a:t>
            </a:r>
            <a:br>
              <a:rPr lang="th-TH" sz="1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1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.3 เพื่อให้เกษตรกรมีรายได้และคุณภาพชีวิตที่ดีขึ้นหลังจากการปรับเปลี่ยนการผลิต</a:t>
            </a: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082FC6FA-41A0-4F3D-9682-E900AE87324C}"/>
              </a:ext>
            </a:extLst>
          </p:cNvPr>
          <p:cNvSpPr/>
          <p:nvPr/>
        </p:nvSpPr>
        <p:spPr>
          <a:xfrm>
            <a:off x="335361" y="2005819"/>
            <a:ext cx="5240754" cy="480755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46BFC-7B61-460F-BD2F-A2F4ABF51858}" type="slidenum">
              <a:rPr lang="en-US" smtClean="0"/>
              <a:t>3</a:t>
            </a:fld>
            <a:endParaRPr lang="en-US"/>
          </a:p>
        </p:txBody>
      </p:sp>
      <p:pic>
        <p:nvPicPr>
          <p:cNvPr id="10" name="รูปภาพ 9">
            <a:extLst>
              <a:ext uri="{FF2B5EF4-FFF2-40B4-BE49-F238E27FC236}">
                <a16:creationId xmlns:a16="http://schemas.microsoft.com/office/drawing/2014/main" id="{3E2135CB-EE4B-416C-8C09-A12186862E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85" b="100000" l="0" r="97125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258" y="4409598"/>
            <a:ext cx="2158787" cy="215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21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1"/>
          <p:cNvSpPr txBox="1"/>
          <p:nvPr/>
        </p:nvSpPr>
        <p:spPr bwMode="auto">
          <a:xfrm>
            <a:off x="298812" y="1037523"/>
            <a:ext cx="5706878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defTabSz="457200">
              <a:defRPr/>
            </a:pP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รายชื่อจังหวัดที่เข้าร่วมโครงการ (</a:t>
            </a:r>
            <a:r>
              <a:rPr lang="th-TH" sz="32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สสก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.4)</a:t>
            </a: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068870"/>
              </p:ext>
            </p:extLst>
          </p:nvPr>
        </p:nvGraphicFramePr>
        <p:xfrm>
          <a:off x="914582" y="1723479"/>
          <a:ext cx="4955746" cy="49737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38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0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2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8350">
                <a:tc>
                  <a:txBody>
                    <a:bodyPr/>
                    <a:lstStyle/>
                    <a:p>
                      <a:pPr marL="0" indent="0"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ที่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เขต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จังหวัด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พื้นที่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(ไร่)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latin typeface="TH SarabunPSK" pitchFamily="34" charset="-34"/>
                          <a:cs typeface="TH SarabunPSK" pitchFamily="34" charset="-34"/>
                        </a:rPr>
                        <a:t>เกษตรกร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(ราย)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ชัยภูมิ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40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บึงกาฬ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อุบลราชธานี</a:t>
                      </a:r>
                      <a:endParaRPr lang="en-US" sz="24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บุรีรัมย์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ร้อยเอ็ด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สุรินทร์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40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ยโสธร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อุดรธานี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4" name="ตาราง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695158"/>
              </p:ext>
            </p:extLst>
          </p:nvPr>
        </p:nvGraphicFramePr>
        <p:xfrm>
          <a:off x="6096000" y="1757769"/>
          <a:ext cx="5195654" cy="49737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69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1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78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8350">
                <a:tc>
                  <a:txBody>
                    <a:bodyPr/>
                    <a:lstStyle/>
                    <a:p>
                      <a:pPr marL="0" indent="0"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ที่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เขต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จังหวัด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พื้นที่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(ไร่)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latin typeface="TH SarabunPSK" pitchFamily="34" charset="-34"/>
                          <a:cs typeface="TH SarabunPSK" pitchFamily="34" charset="-34"/>
                        </a:rPr>
                        <a:t>เกษตรกร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(ราย)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นครพนม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40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มุกดาหาร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มหาสารคาม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algn="ctr" fontAlgn="b"/>
                      <a:r>
                        <a:rPr lang="th-TH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นครราชสีมา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40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13</a:t>
                      </a: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 </a:t>
                      </a: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หนองคาย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14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 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สกลนคร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90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30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15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 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เลย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180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16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 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ศรีสะ</a:t>
                      </a:r>
                      <a:r>
                        <a:rPr lang="th-TH" sz="2600" b="1" dirty="0" err="1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เกษ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40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: Rounded Corners 4">
            <a:extLst>
              <a:ext uri="{FF2B5EF4-FFF2-40B4-BE49-F238E27FC236}">
                <a16:creationId xmlns:a16="http://schemas.microsoft.com/office/drawing/2014/main" id="{6A3F9C6E-DAE9-494E-BCAC-1482A494D842}"/>
              </a:ext>
            </a:extLst>
          </p:cNvPr>
          <p:cNvSpPr/>
          <p:nvPr/>
        </p:nvSpPr>
        <p:spPr>
          <a:xfrm>
            <a:off x="250750" y="272138"/>
            <a:ext cx="7464500" cy="6903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3.เป้าหมาย/สถานที่ดำเนินการ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(ดำเนินการในพื้นที่ 28 จังหวัด 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4287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1"/>
          <p:cNvSpPr txBox="1"/>
          <p:nvPr/>
        </p:nvSpPr>
        <p:spPr bwMode="auto">
          <a:xfrm>
            <a:off x="298812" y="1292683"/>
            <a:ext cx="5706878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defTabSz="457200">
              <a:defRPr/>
            </a:pP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รายชื่อจังหวัดที่เข้าร่วมโครงการ (</a:t>
            </a:r>
            <a:r>
              <a:rPr lang="th-TH" sz="32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สสก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.5)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ตาราง 7">
            <a:extLst>
              <a:ext uri="{FF2B5EF4-FFF2-40B4-BE49-F238E27FC236}">
                <a16:creationId xmlns:a16="http://schemas.microsoft.com/office/drawing/2014/main" id="{0432E318-94D5-433A-85EF-FB8BD1063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162643"/>
              </p:ext>
            </p:extLst>
          </p:nvPr>
        </p:nvGraphicFramePr>
        <p:xfrm>
          <a:off x="838200" y="2239903"/>
          <a:ext cx="4955746" cy="29593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38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5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5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2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8350">
                <a:tc>
                  <a:txBody>
                    <a:bodyPr/>
                    <a:lstStyle/>
                    <a:p>
                      <a:pPr marL="0" indent="0"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ที่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เขต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จังหวัด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พื้นที่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(ไร่)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latin typeface="TH SarabunPSK" pitchFamily="34" charset="-34"/>
                          <a:cs typeface="TH SarabunPSK" pitchFamily="34" charset="-34"/>
                        </a:rPr>
                        <a:t>เกษตรกร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(ราย)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17</a:t>
                      </a: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 5</a:t>
                      </a: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พังงา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30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18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 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สงขลา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30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19</a:t>
                      </a: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 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สตูล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30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20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 </a:t>
                      </a:r>
                      <a:endParaRPr lang="en-US" sz="2600" b="1" kern="120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นราธิวาส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20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Rectangle: Rounded Corners 4">
            <a:extLst>
              <a:ext uri="{FF2B5EF4-FFF2-40B4-BE49-F238E27FC236}">
                <a16:creationId xmlns:a16="http://schemas.microsoft.com/office/drawing/2014/main" id="{6A3F9C6E-DAE9-494E-BCAC-1482A494D842}"/>
              </a:ext>
            </a:extLst>
          </p:cNvPr>
          <p:cNvSpPr/>
          <p:nvPr/>
        </p:nvSpPr>
        <p:spPr>
          <a:xfrm>
            <a:off x="250750" y="272138"/>
            <a:ext cx="7464500" cy="6903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3.เป้าหมาย/สถานที่ดำเนินการ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(ดำเนินการในพื้นที่ 28 จังหวัด 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1305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1"/>
          <p:cNvSpPr txBox="1"/>
          <p:nvPr/>
        </p:nvSpPr>
        <p:spPr bwMode="auto">
          <a:xfrm>
            <a:off x="298812" y="1292683"/>
            <a:ext cx="5416188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defTabSz="457200">
              <a:defRPr/>
            </a:pP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รายชื่อจังหวัดที่เข้าร่วมโครงการ (</a:t>
            </a:r>
            <a:r>
              <a:rPr lang="th-TH" sz="32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สสก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.6)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3A1A-AD33-46CC-8968-BF76CF7400A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ตาราง 9">
            <a:extLst>
              <a:ext uri="{FF2B5EF4-FFF2-40B4-BE49-F238E27FC236}">
                <a16:creationId xmlns:a16="http://schemas.microsoft.com/office/drawing/2014/main" id="{53637F66-C80B-46EE-AC83-17A82C337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001041"/>
              </p:ext>
            </p:extLst>
          </p:nvPr>
        </p:nvGraphicFramePr>
        <p:xfrm>
          <a:off x="6511541" y="2165545"/>
          <a:ext cx="4955746" cy="29593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38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5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5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2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8350">
                <a:tc>
                  <a:txBody>
                    <a:bodyPr/>
                    <a:lstStyle/>
                    <a:p>
                      <a:pPr marL="0" indent="0"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ที่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เขต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จังหวัด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พื้นที่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(ไร่)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latin typeface="TH SarabunPSK" pitchFamily="34" charset="-34"/>
                          <a:cs typeface="TH SarabunPSK" pitchFamily="34" charset="-34"/>
                        </a:rPr>
                        <a:t>เกษตรกร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(ราย)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25</a:t>
                      </a: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น่าน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26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แพร่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30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27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พิษณุโลก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40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28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เชียงราย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20</a:t>
                      </a:r>
                      <a:endParaRPr lang="en-US" sz="2600" b="1" dirty="0"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ตาราง 8">
            <a:extLst>
              <a:ext uri="{FF2B5EF4-FFF2-40B4-BE49-F238E27FC236}">
                <a16:creationId xmlns:a16="http://schemas.microsoft.com/office/drawing/2014/main" id="{FA31EFD8-8FBD-4A0A-AB55-1105C24C6D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887413"/>
              </p:ext>
            </p:extLst>
          </p:nvPr>
        </p:nvGraphicFramePr>
        <p:xfrm>
          <a:off x="641712" y="2137033"/>
          <a:ext cx="5195654" cy="29593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69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1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78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8350">
                <a:tc>
                  <a:txBody>
                    <a:bodyPr/>
                    <a:lstStyle/>
                    <a:p>
                      <a:pPr marL="0" indent="0"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ที่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เขต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จังหวัด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พื้นที่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(ไร่)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latin typeface="TH SarabunPSK" pitchFamily="34" charset="-34"/>
                          <a:cs typeface="TH SarabunPSK" pitchFamily="34" charset="-34"/>
                        </a:rPr>
                        <a:t>เกษตรกร</a:t>
                      </a:r>
                      <a:b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(ราย)</a:t>
                      </a:r>
                    </a:p>
                  </a:txBody>
                  <a:tcPr>
                    <a:solidFill>
                      <a:srgbClr val="0C96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21</a:t>
                      </a:r>
                      <a:endParaRPr lang="en-US" sz="26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 6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อุทัยธานี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20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22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 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นครสวรรค์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20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23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 </a:t>
                      </a:r>
                      <a:endParaRPr lang="en-US" sz="2600" b="1" kern="120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เพชรบูรณ์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60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20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6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24</a:t>
                      </a:r>
                      <a:endParaRPr lang="en-US" sz="2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 </a:t>
                      </a:r>
                      <a:endParaRPr lang="en-US" sz="2600" b="1" kern="120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สุโขทัย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30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600" b="1" kern="1200" dirty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10</a:t>
                      </a:r>
                      <a:endParaRPr lang="en-US" sz="2600" b="1" kern="1200" dirty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Rectangle: Rounded Corners 4">
            <a:extLst>
              <a:ext uri="{FF2B5EF4-FFF2-40B4-BE49-F238E27FC236}">
                <a16:creationId xmlns:a16="http://schemas.microsoft.com/office/drawing/2014/main" id="{6A3F9C6E-DAE9-494E-BCAC-1482A494D842}"/>
              </a:ext>
            </a:extLst>
          </p:cNvPr>
          <p:cNvSpPr/>
          <p:nvPr/>
        </p:nvSpPr>
        <p:spPr>
          <a:xfrm>
            <a:off x="250750" y="272138"/>
            <a:ext cx="7464500" cy="6903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3.เป้าหมาย/สถานที่ดำเนินการ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(ดำเนินการในพื้นที่ 28 จังหวัด 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4543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82FC6FA-41A0-4F3D-9682-E900AE87324C}"/>
              </a:ext>
            </a:extLst>
          </p:cNvPr>
          <p:cNvSpPr/>
          <p:nvPr/>
        </p:nvSpPr>
        <p:spPr>
          <a:xfrm>
            <a:off x="5812939" y="2005819"/>
            <a:ext cx="6219111" cy="4807559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EFBCA5-14B2-4D42-8A4B-E37CB88B3345}"/>
              </a:ext>
            </a:extLst>
          </p:cNvPr>
          <p:cNvSpPr/>
          <p:nvPr/>
        </p:nvSpPr>
        <p:spPr>
          <a:xfrm>
            <a:off x="335360" y="1315491"/>
            <a:ext cx="5240754" cy="69032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 ตัวชี้วัด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A3F9C6E-DAE9-494E-BCAC-1482A494D842}"/>
              </a:ext>
            </a:extLst>
          </p:cNvPr>
          <p:cNvSpPr/>
          <p:nvPr/>
        </p:nvSpPr>
        <p:spPr>
          <a:xfrm>
            <a:off x="6005690" y="1315492"/>
            <a:ext cx="5754940" cy="6903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5.ผลที่คาดว่าจะได้รับ</a:t>
            </a:r>
            <a:endParaRPr lang="en-US" sz="4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DBF20A-FDB4-4F5C-A789-FC45F0341994}"/>
              </a:ext>
            </a:extLst>
          </p:cNvPr>
          <p:cNvSpPr txBox="1"/>
          <p:nvPr/>
        </p:nvSpPr>
        <p:spPr>
          <a:xfrm>
            <a:off x="5909310" y="2204864"/>
            <a:ext cx="60236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1" algn="ctr"/>
            <a:r>
              <a:rPr lang="th-TH" sz="36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เกษตรกรสามารถดำเนินการผลิตสินค้าเกษตรในพื้นที่ที่มีศักยภาพ</a:t>
            </a:r>
            <a:br>
              <a:rPr lang="th-TH" sz="36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ทำให้มีรายได้และคุณภาพชีวิตที่ดีขึ้น</a:t>
            </a:r>
            <a:br>
              <a:rPr lang="th-TH" sz="36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และสามารถทำการเกษตรต่อไปได้</a:t>
            </a:r>
            <a:br>
              <a:rPr lang="th-TH" sz="36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solidFill>
                  <a:schemeClr val="dk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อย่างมั่นคงยั่งยืน</a:t>
            </a:r>
            <a:endParaRPr lang="en-US" sz="3600" b="1" dirty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DBF20A-FDB4-4F5C-A789-FC45F0341994}"/>
              </a:ext>
            </a:extLst>
          </p:cNvPr>
          <p:cNvSpPr txBox="1"/>
          <p:nvPr/>
        </p:nvSpPr>
        <p:spPr>
          <a:xfrm>
            <a:off x="431372" y="2077826"/>
            <a:ext cx="5088414" cy="4524315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4.1 เชิงปริมาณ </a:t>
            </a: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จำนวนพื้นที่ไม่เหมาะสม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N,S3)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ได้รับการปรับเปลี่ยนการผลิต จำนวน 3,000 ไร่</a:t>
            </a:r>
          </a:p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4.2 เชิงคุณภาพ </a:t>
            </a:r>
          </a:p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พื้นที่การเกษตรได้รับการปรับเปลี่ยน เพื่อการผลิตที่เหมาะสมกับศักยภาพและเกิดผลตอบแทนทางเศรษฐกิจที่ดีกว่า</a:t>
            </a: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082FC6FA-41A0-4F3D-9682-E900AE87324C}"/>
              </a:ext>
            </a:extLst>
          </p:cNvPr>
          <p:cNvSpPr/>
          <p:nvPr/>
        </p:nvSpPr>
        <p:spPr>
          <a:xfrm>
            <a:off x="335361" y="2005819"/>
            <a:ext cx="5240754" cy="480755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46BFC-7B61-460F-BD2F-A2F4ABF51858}" type="slidenum">
              <a:rPr lang="en-US" smtClean="0"/>
              <a:t>7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5D45EDD-863E-4F7D-9FBD-42D070321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40" y="44625"/>
            <a:ext cx="11905322" cy="1152129"/>
          </a:xfrm>
          <a:solidFill>
            <a:srgbClr val="ED7D31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b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โครงการบริหารจัดการการผลิตสินค้าเกษตรตามแผนที่เกษตร</a:t>
            </a:r>
            <a:b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เพื่อการบริหารจัดการเชิงรุก (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Agri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-Map)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ปี 2564</a:t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21612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/>
          <p:nvPr/>
        </p:nvSpPr>
        <p:spPr>
          <a:xfrm>
            <a:off x="299804" y="871638"/>
            <a:ext cx="11738242" cy="318601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1. ส่งเสริมการปรับเปลี่ยนการผลิตพืชในพื้นที่ไม่เหมาะสม (</a:t>
            </a:r>
            <a: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S3,N) </a:t>
            </a: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ตามแผนที่ </a:t>
            </a:r>
            <a:r>
              <a:rPr lang="en-US" b="1" dirty="0" err="1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Agri</a:t>
            </a:r>
            <a: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-map  </a:t>
            </a: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พื้นที่ จำนวน 3,000 ไร่ เกษตรกรไม่น้อยกว่า 1,000 ราย โดย </a:t>
            </a:r>
          </a:p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	1. อบรมถ่ายทอดความรู้และศึกษาดูงานการผลิตพืชทางเลือกใหม่ </a:t>
            </a:r>
          </a:p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	2. สนับสนุนปัจจัยการผลิตต้นแบบ รายละไม่เกิน 3 ไร่ ๆ ละไม่เกิน 5,000 บาท เช่น </a:t>
            </a:r>
          </a:p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		- ค่าพันธุ์พืช		</a:t>
            </a:r>
          </a:p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		- ค่าปุ๋ยอินทรีย์		</a:t>
            </a:r>
          </a:p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		- ค่าสารกำจัดศัตรูพืช	</a:t>
            </a:r>
          </a:p>
          <a:p>
            <a:endParaRPr lang="th-TH" b="1" dirty="0">
              <a:solidFill>
                <a:schemeClr val="tx1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</p:txBody>
      </p:sp>
      <p:sp>
        <p:nvSpPr>
          <p:cNvPr id="9" name="Pentagon 2"/>
          <p:cNvSpPr/>
          <p:nvPr/>
        </p:nvSpPr>
        <p:spPr bwMode="auto">
          <a:xfrm>
            <a:off x="0" y="83865"/>
            <a:ext cx="2929180" cy="738664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 sz="66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297233" y="5225613"/>
            <a:ext cx="11738241" cy="67492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3.</a:t>
            </a:r>
            <a: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 </a:t>
            </a: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กิจกรรมการพัฒนาต้นแบบการบริหารจัดการพื้นที่เกษตรกรรม 6 จุด 6 เขต</a:t>
            </a:r>
            <a:endParaRPr lang="en-US" b="1" dirty="0">
              <a:solidFill>
                <a:schemeClr val="tx1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</p:txBody>
      </p:sp>
      <p:sp>
        <p:nvSpPr>
          <p:cNvPr id="7" name="Rectangle 8"/>
          <p:cNvSpPr/>
          <p:nvPr/>
        </p:nvSpPr>
        <p:spPr>
          <a:xfrm>
            <a:off x="297234" y="4137660"/>
            <a:ext cx="11738241" cy="96011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2. กิจกรรมการขับเคลื่อนการใช้แผนที่เกษตรเพื่อการบริหารจัดการเชิงรุก (</a:t>
            </a:r>
            <a:r>
              <a:rPr lang="en-US" b="1" dirty="0" err="1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Agri</a:t>
            </a:r>
            <a: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-Map)</a:t>
            </a: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 พัฒนาศักยภาพเจ้าหน้าที่</a:t>
            </a:r>
            <a:b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</a:b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ในการใช้แผนที่เกษตรเพื่อการบริหารจัดการเชิงรุก (</a:t>
            </a:r>
            <a:r>
              <a:rPr lang="en-US" b="1" dirty="0" err="1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Agri</a:t>
            </a:r>
            <a: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-Map) </a:t>
            </a: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ระดับจังหวัด/อำเภอ</a:t>
            </a:r>
            <a:br>
              <a:rPr lang="th-TH" dirty="0">
                <a:ln>
                  <a:solidFill>
                    <a:prstClr val="black"/>
                  </a:solidFill>
                </a:ln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</a:br>
            <a:endParaRPr lang="th-TH" dirty="0">
              <a:ln>
                <a:solidFill>
                  <a:prstClr val="black"/>
                </a:solidFill>
              </a:ln>
              <a:solidFill>
                <a:schemeClr val="tx1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</p:txBody>
      </p:sp>
      <p:sp>
        <p:nvSpPr>
          <p:cNvPr id="2" name="กล่องข้อความ 1"/>
          <p:cNvSpPr txBox="1"/>
          <p:nvPr/>
        </p:nvSpPr>
        <p:spPr>
          <a:xfrm>
            <a:off x="617838" y="-54451"/>
            <a:ext cx="2063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>
                <a:solidFill>
                  <a:schemeClr val="bg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กิจกรรม</a:t>
            </a:r>
          </a:p>
        </p:txBody>
      </p:sp>
      <p:sp>
        <p:nvSpPr>
          <p:cNvPr id="10" name="Rectangle 8"/>
          <p:cNvSpPr/>
          <p:nvPr/>
        </p:nvSpPr>
        <p:spPr>
          <a:xfrm>
            <a:off x="297234" y="5969113"/>
            <a:ext cx="11738240" cy="57208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4. เกษตรกรต้นแบบการปรับเปลี่ยนพืชตาม </a:t>
            </a:r>
            <a:r>
              <a:rPr lang="en-US" b="1" dirty="0" err="1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Agri</a:t>
            </a:r>
            <a: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 – Map</a:t>
            </a: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 ปี 256</a:t>
            </a:r>
            <a:r>
              <a:rPr lang="en-US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3</a:t>
            </a:r>
            <a:r>
              <a:rPr lang="th-TH" b="1" dirty="0">
                <a:solidFill>
                  <a:schemeClr val="tx1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361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/>
          <p:nvPr/>
        </p:nvSpPr>
        <p:spPr>
          <a:xfrm>
            <a:off x="242629" y="691274"/>
            <a:ext cx="3749007" cy="908926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กิจกรรมการส่งเสริมให้เกษตรกรปรับเปลี่ยนการผลิตพืชที่เหมาะสมตามแผนที่ </a:t>
            </a:r>
            <a:r>
              <a:rPr lang="en-US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Agri-map</a:t>
            </a:r>
            <a:endParaRPr lang="th-TH" sz="14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Pentagon 2"/>
          <p:cNvSpPr/>
          <p:nvPr/>
        </p:nvSpPr>
        <p:spPr bwMode="auto">
          <a:xfrm>
            <a:off x="0" y="50314"/>
            <a:ext cx="9550400" cy="488817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 sz="495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กล่องข้อความ 1"/>
          <p:cNvSpPr txBox="1"/>
          <p:nvPr/>
        </p:nvSpPr>
        <p:spPr>
          <a:xfrm>
            <a:off x="-1219200" y="3"/>
            <a:ext cx="10092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prstClr val="white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สิ่งที่งาน </a:t>
            </a:r>
            <a:r>
              <a:rPr lang="en-US" sz="3200" b="1" dirty="0">
                <a:solidFill>
                  <a:prstClr val="white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Zoning </a:t>
            </a:r>
            <a:r>
              <a:rPr lang="th-TH" sz="3200" b="1" dirty="0">
                <a:solidFill>
                  <a:prstClr val="white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จะดำเนินการ ปี </a:t>
            </a:r>
            <a:r>
              <a:rPr lang="en-US" sz="3200" b="1" dirty="0">
                <a:solidFill>
                  <a:prstClr val="white"/>
                </a:solidFill>
                <a:latin typeface="TH Chakra Petch" panose="02000506000000020004" pitchFamily="2" charset="-34"/>
                <a:cs typeface="TH Chakra Petch" panose="02000506000000020004" pitchFamily="2" charset="-34"/>
              </a:rPr>
              <a:t>2564</a:t>
            </a:r>
            <a:endParaRPr lang="th-TH" sz="3200" b="1" dirty="0">
              <a:solidFill>
                <a:prstClr val="white"/>
              </a:solidFill>
              <a:latin typeface="TH Chakra Petch" panose="02000506000000020004" pitchFamily="2" charset="-34"/>
              <a:cs typeface="TH Chakra Petch" panose="02000506000000020004" pitchFamily="2" charset="-34"/>
            </a:endParaRPr>
          </a:p>
        </p:txBody>
      </p:sp>
      <p:sp>
        <p:nvSpPr>
          <p:cNvPr id="7" name="ลูกศร: เครื่องหมายบั้ง 6">
            <a:extLst>
              <a:ext uri="{FF2B5EF4-FFF2-40B4-BE49-F238E27FC236}">
                <a16:creationId xmlns:a16="http://schemas.microsoft.com/office/drawing/2014/main" id="{7419F406-6581-4C19-909E-0986A741880B}"/>
              </a:ext>
            </a:extLst>
          </p:cNvPr>
          <p:cNvSpPr/>
          <p:nvPr/>
        </p:nvSpPr>
        <p:spPr>
          <a:xfrm>
            <a:off x="4267914" y="1672956"/>
            <a:ext cx="508000" cy="44446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A828B6E4-401B-4B34-BF05-7895BE917024}"/>
              </a:ext>
            </a:extLst>
          </p:cNvPr>
          <p:cNvSpPr/>
          <p:nvPr/>
        </p:nvSpPr>
        <p:spPr>
          <a:xfrm>
            <a:off x="93785" y="1676400"/>
            <a:ext cx="4140913" cy="82007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รวมกลุ่มทำแผนการผลิตตลอดห่วงโซ่</a:t>
            </a:r>
            <a:r>
              <a:rPr lang="th-TH" sz="1800" b="1" dirty="0" err="1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อุปทาน</a:t>
            </a:r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เปลี่ยนจากการอบรมเป็นการจัดกระบวนการเรียนรู้ให้เกษตรกร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A309F137-0842-4C50-B7FF-A9CD100218D3}"/>
              </a:ext>
            </a:extLst>
          </p:cNvPr>
          <p:cNvSpPr/>
          <p:nvPr/>
        </p:nvSpPr>
        <p:spPr>
          <a:xfrm>
            <a:off x="4875464" y="1607745"/>
            <a:ext cx="2865352" cy="584775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แผนการผลิตตลอดห่วงโซ่อุปทาน</a:t>
            </a:r>
          </a:p>
          <a:p>
            <a:pPr algn="ctr"/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6E39AEEC-06BA-4D7B-AD3B-386E0E086986}"/>
              </a:ext>
            </a:extLst>
          </p:cNvPr>
          <p:cNvSpPr/>
          <p:nvPr/>
        </p:nvSpPr>
        <p:spPr>
          <a:xfrm>
            <a:off x="8596573" y="1386590"/>
            <a:ext cx="3352800" cy="110988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นำแผนการผลิตตลอดห่วงโซ่อุปทานไปเชื่อมโยงกับหน่วยงานอื่น เช่น การของบประมาณจากจังหวัด งบฟังก์ชันของกรมฯ</a:t>
            </a:r>
          </a:p>
          <a:p>
            <a:pPr algn="ctr"/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ลูกศร: เครื่องหมายบั้ง 19">
            <a:extLst>
              <a:ext uri="{FF2B5EF4-FFF2-40B4-BE49-F238E27FC236}">
                <a16:creationId xmlns:a16="http://schemas.microsoft.com/office/drawing/2014/main" id="{11D34914-B610-4309-94D4-326B4DE877D4}"/>
              </a:ext>
            </a:extLst>
          </p:cNvPr>
          <p:cNvSpPr/>
          <p:nvPr/>
        </p:nvSpPr>
        <p:spPr>
          <a:xfrm>
            <a:off x="7955547" y="1719298"/>
            <a:ext cx="508000" cy="44446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id="{6984073E-2781-4BB7-BE67-78EF25F09969}"/>
              </a:ext>
            </a:extLst>
          </p:cNvPr>
          <p:cNvSpPr/>
          <p:nvPr/>
        </p:nvSpPr>
        <p:spPr>
          <a:xfrm>
            <a:off x="4875464" y="691274"/>
            <a:ext cx="2865349" cy="59168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</a:t>
            </a: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7124595D-67DE-4C14-80A1-DB926F342761}"/>
              </a:ext>
            </a:extLst>
          </p:cNvPr>
          <p:cNvSpPr/>
          <p:nvPr/>
        </p:nvSpPr>
        <p:spPr>
          <a:xfrm>
            <a:off x="206714" y="2912031"/>
            <a:ext cx="3749007" cy="64318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กิจกรรมการขับเคลื่อนการใช้แผนที่เกษตรเพื่อการบริหารจัดการเชิงรุก (</a:t>
            </a:r>
            <a:r>
              <a:rPr lang="en-US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Agri-Map) </a:t>
            </a:r>
            <a:endParaRPr lang="th-TH" sz="14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31A0E7CB-5FD8-4436-9E81-689B975EC977}"/>
              </a:ext>
            </a:extLst>
          </p:cNvPr>
          <p:cNvSpPr/>
          <p:nvPr/>
        </p:nvSpPr>
        <p:spPr>
          <a:xfrm>
            <a:off x="184121" y="4631542"/>
            <a:ext cx="3743659" cy="64318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กิจกรรมการพัฒนาต้นแบบการบริหารจัดการ</a:t>
            </a:r>
            <a:br>
              <a:rPr lang="th-TH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พื้นที่เกษตรกรรม</a:t>
            </a:r>
            <a:endParaRPr lang="th-TH" sz="14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5B035F13-CE14-4A2D-9A8A-D41B479548CF}"/>
              </a:ext>
            </a:extLst>
          </p:cNvPr>
          <p:cNvSpPr/>
          <p:nvPr/>
        </p:nvSpPr>
        <p:spPr>
          <a:xfrm>
            <a:off x="200031" y="3623522"/>
            <a:ext cx="3755688" cy="64318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 </a:t>
            </a:r>
            <a:r>
              <a:rPr lang="en-US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Core Team </a:t>
            </a:r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ระดับเขต เพื่อนำไปพัฒนา ระดับจังหวัด</a:t>
            </a:r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46BAB155-1B2F-4FFC-9FEF-07D1F024FB49}"/>
              </a:ext>
            </a:extLst>
          </p:cNvPr>
          <p:cNvSpPr/>
          <p:nvPr/>
        </p:nvSpPr>
        <p:spPr>
          <a:xfrm>
            <a:off x="201409" y="5377926"/>
            <a:ext cx="3709083" cy="140387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วิเคราะห์ข้อมูลเชิงพื้นที่ เพื่อหาพื้นที่เป้าหมาย </a:t>
            </a:r>
            <a:b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จัดเวทีชุมชน </a:t>
            </a:r>
          </a:p>
          <a:p>
            <a:r>
              <a:rPr lang="th-TH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จัดทำแผนพัฒนาการเกษตรเชิงพื้นที่</a:t>
            </a:r>
          </a:p>
          <a:p>
            <a:r>
              <a:rPr lang="th-TH" sz="1800" b="1" dirty="0">
                <a:solidFill>
                  <a:prstClr val="white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สนับสนุนปัจจัยการผลิตที่จำเป็น</a:t>
            </a:r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8" name="Rectangle 8">
            <a:extLst>
              <a:ext uri="{FF2B5EF4-FFF2-40B4-BE49-F238E27FC236}">
                <a16:creationId xmlns:a16="http://schemas.microsoft.com/office/drawing/2014/main" id="{94A6E916-6481-44C5-A617-7AFF1B036B7B}"/>
              </a:ext>
            </a:extLst>
          </p:cNvPr>
          <p:cNvSpPr/>
          <p:nvPr/>
        </p:nvSpPr>
        <p:spPr>
          <a:xfrm>
            <a:off x="8596573" y="691277"/>
            <a:ext cx="3352800" cy="56183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การพัฒนาต่อ</a:t>
            </a:r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674DC313-98E4-4ACA-BF2B-4801CD52B571}"/>
              </a:ext>
            </a:extLst>
          </p:cNvPr>
          <p:cNvSpPr/>
          <p:nvPr/>
        </p:nvSpPr>
        <p:spPr>
          <a:xfrm>
            <a:off x="4880812" y="3066179"/>
            <a:ext cx="2865352" cy="780403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มี </a:t>
            </a:r>
            <a:r>
              <a:rPr lang="en-US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Core Team </a:t>
            </a:r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ระดับเขต</a:t>
            </a:r>
          </a:p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เกิดการนำแผนที่ไปใช้ประโยชน์ </a:t>
            </a:r>
          </a:p>
        </p:txBody>
      </p:sp>
      <p:sp>
        <p:nvSpPr>
          <p:cNvPr id="30" name="Rectangle 8">
            <a:extLst>
              <a:ext uri="{FF2B5EF4-FFF2-40B4-BE49-F238E27FC236}">
                <a16:creationId xmlns:a16="http://schemas.microsoft.com/office/drawing/2014/main" id="{F5E83C76-D40C-4C03-A779-BC6A20477F93}"/>
              </a:ext>
            </a:extLst>
          </p:cNvPr>
          <p:cNvSpPr/>
          <p:nvPr/>
        </p:nvSpPr>
        <p:spPr>
          <a:xfrm>
            <a:off x="8596573" y="2885818"/>
            <a:ext cx="3352800" cy="110988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เกิดการนำแผนที่ไปใช้งาน </a:t>
            </a:r>
            <a:b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ทั้งงาน </a:t>
            </a:r>
            <a:r>
              <a:rPr lang="en-US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Zoning </a:t>
            </a:r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และงานส่งเสริมการเกษตรอื่นๆ</a:t>
            </a:r>
          </a:p>
          <a:p>
            <a:pPr algn="ctr"/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" name="ลูกศร: เครื่องหมายบั้ง 30">
            <a:extLst>
              <a:ext uri="{FF2B5EF4-FFF2-40B4-BE49-F238E27FC236}">
                <a16:creationId xmlns:a16="http://schemas.microsoft.com/office/drawing/2014/main" id="{63BFC9A3-9BD4-4B3B-B6A6-77DE6ECFA8F0}"/>
              </a:ext>
            </a:extLst>
          </p:cNvPr>
          <p:cNvSpPr/>
          <p:nvPr/>
        </p:nvSpPr>
        <p:spPr>
          <a:xfrm>
            <a:off x="4234699" y="3187279"/>
            <a:ext cx="508000" cy="44446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2" name="ลูกศร: เครื่องหมายบั้ง 31">
            <a:extLst>
              <a:ext uri="{FF2B5EF4-FFF2-40B4-BE49-F238E27FC236}">
                <a16:creationId xmlns:a16="http://schemas.microsoft.com/office/drawing/2014/main" id="{9E795016-0BF4-4303-A465-A60ADECF1EB2}"/>
              </a:ext>
            </a:extLst>
          </p:cNvPr>
          <p:cNvSpPr/>
          <p:nvPr/>
        </p:nvSpPr>
        <p:spPr>
          <a:xfrm>
            <a:off x="7930147" y="3198452"/>
            <a:ext cx="508000" cy="44446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807AEF15-7BC4-4FFA-AA4C-9554F96C6C0A}"/>
              </a:ext>
            </a:extLst>
          </p:cNvPr>
          <p:cNvSpPr/>
          <p:nvPr/>
        </p:nvSpPr>
        <p:spPr>
          <a:xfrm>
            <a:off x="4875461" y="5200120"/>
            <a:ext cx="2865352" cy="780403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มีรูปแบบการบริหารจัดการ</a:t>
            </a:r>
            <a:b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พื้นที่เกษตรเชิงพื้นที่</a:t>
            </a:r>
          </a:p>
        </p:txBody>
      </p:sp>
      <p:sp>
        <p:nvSpPr>
          <p:cNvPr id="34" name="ลูกศร: เครื่องหมายบั้ง 33">
            <a:extLst>
              <a:ext uri="{FF2B5EF4-FFF2-40B4-BE49-F238E27FC236}">
                <a16:creationId xmlns:a16="http://schemas.microsoft.com/office/drawing/2014/main" id="{5F984749-5CA3-4E04-85F6-E6096F76ACA7}"/>
              </a:ext>
            </a:extLst>
          </p:cNvPr>
          <p:cNvSpPr/>
          <p:nvPr/>
        </p:nvSpPr>
        <p:spPr>
          <a:xfrm>
            <a:off x="4234699" y="5377926"/>
            <a:ext cx="508000" cy="44446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5" name="ลูกศร: เครื่องหมายบั้ง 34">
            <a:extLst>
              <a:ext uri="{FF2B5EF4-FFF2-40B4-BE49-F238E27FC236}">
                <a16:creationId xmlns:a16="http://schemas.microsoft.com/office/drawing/2014/main" id="{9368E264-60C0-48CD-9B7B-EB7788E0CE15}"/>
              </a:ext>
            </a:extLst>
          </p:cNvPr>
          <p:cNvSpPr/>
          <p:nvPr/>
        </p:nvSpPr>
        <p:spPr>
          <a:xfrm>
            <a:off x="7930147" y="5424268"/>
            <a:ext cx="508000" cy="44446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B830A196-C25D-42F9-8197-B54034150B05}"/>
              </a:ext>
            </a:extLst>
          </p:cNvPr>
          <p:cNvSpPr/>
          <p:nvPr/>
        </p:nvSpPr>
        <p:spPr>
          <a:xfrm>
            <a:off x="8596573" y="5035380"/>
            <a:ext cx="3352800" cy="110988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เป็นต้นแบบการทำแผนปฏิบัติการ</a:t>
            </a:r>
          </a:p>
          <a:p>
            <a:pPr algn="ctr"/>
            <a:r>
              <a:rPr lang="th-TH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ของเจ้าหน้าที่ </a:t>
            </a:r>
            <a:r>
              <a:rPr lang="en-US" sz="1800" b="1" dirty="0">
                <a:solidFill>
                  <a:srgbClr val="EEECE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Zoning</a:t>
            </a:r>
            <a:endParaRPr lang="th-TH" sz="1800" b="1" dirty="0">
              <a:solidFill>
                <a:srgbClr val="EEECE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96499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</TotalTime>
  <Words>1275</Words>
  <Application>Microsoft Office PowerPoint</Application>
  <PresentationFormat>แบบจอกว้าง</PresentationFormat>
  <Paragraphs>265</Paragraphs>
  <Slides>11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TH Chakra Petch</vt:lpstr>
      <vt:lpstr>TH SarabunPSK</vt:lpstr>
      <vt:lpstr>Office Theme</vt:lpstr>
      <vt:lpstr>ชุดรูปแบบของ Office</vt:lpstr>
      <vt:lpstr>งานนำเสนอ PowerPoint</vt:lpstr>
      <vt:lpstr>งานนำเสนอ PowerPoint</vt:lpstr>
      <vt:lpstr> โครงการบริหารจัดการการผลิตสินค้าเกษตรตามแผนที่เกษตร เพื่อการบริหารจัดการเชิงรุก (Agri-Map) ปี 2564 </vt:lpstr>
      <vt:lpstr>งานนำเสนอ PowerPoint</vt:lpstr>
      <vt:lpstr>งานนำเสนอ PowerPoint</vt:lpstr>
      <vt:lpstr>งานนำเสนอ PowerPoint</vt:lpstr>
      <vt:lpstr> โครงการบริหารจัดการการผลิตสินค้าเกษตรตามแผนที่เกษตร เพื่อการบริหารจัดการเชิงรุก (Agri-Map) ปี 2564 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แนวทางการดำเนินงานตามระบบส่งเสริมการเกษตร ปีงบประมาณ พ.ศ.2563</dc:title>
  <dc:creator>DOAE</dc:creator>
  <cp:lastModifiedBy>ikkue_7@outlook.com</cp:lastModifiedBy>
  <cp:revision>134</cp:revision>
  <cp:lastPrinted>2020-12-15T03:22:18Z</cp:lastPrinted>
  <dcterms:created xsi:type="dcterms:W3CDTF">2019-11-24T23:55:43Z</dcterms:created>
  <dcterms:modified xsi:type="dcterms:W3CDTF">2020-12-15T15:20:29Z</dcterms:modified>
</cp:coreProperties>
</file>