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55" r:id="rId4"/>
    <p:sldId id="354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36" r:id="rId16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52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99" cy="498475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399" cy="498475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AAB5376C-C9A7-4BE5-9DDC-1F8FBE7D2BC2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399" cy="498475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399" cy="498475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C2E018C5-D7A4-41BA-B873-5776380454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8484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4167A090-C3D0-4B7E-A487-0ED583D06A1C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5" y="4778547"/>
            <a:ext cx="5438748" cy="3908459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14"/>
            <a:ext cx="2945862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30814"/>
            <a:ext cx="2945862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6FCD7E89-215B-4D96-BFD9-5A9E54854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233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E97C9-4BCB-4A64-A069-2E4F458B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1B282-620B-44D1-9005-E6C572BAE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DBC099-3380-445E-BB30-7ABCC1BC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D4095-A71B-4F1A-9403-1D063028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D94058-5C3A-44EF-AC17-90DA5E51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61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1BFC6-45D9-4115-BA97-5B617EF9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4F294D-13DC-4035-BEB1-E2AA9407E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CAB18-B400-40A3-A678-B9600751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E1798-9770-484A-BB91-366F2FE5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FE147-2040-42E8-8C0D-930EDBB6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206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A64EFB-3596-4702-9E0F-7EFB5656F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9D286D-66F2-4C5C-98A7-A24BC1F15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A62ED3-E7AC-4028-AA40-668C154A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7E52BF-942F-4E8A-8C78-F30E9120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42F82-CE55-4F40-971B-977BB44B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10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AA08D-E019-4E05-9DD6-B72E5760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D7635-D603-40BF-BBF0-0A66184B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828DB-AADB-4F64-9A8B-871E3F1E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C8982-F784-4BA1-8E9B-8EEC1C05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4FD50-F52D-4720-A105-79C40DA6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9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6B496-5166-49D9-900F-AC75E311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49A6F-4DE3-42EA-9A74-438AD84B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6D535C-D786-47A5-9D85-83CF2B54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5FCA41-B8A0-4F9D-B71B-F41A0C3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79DA4-9858-47FD-AE0A-45CD0AF7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1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36D3B-9FDD-432D-A61C-FDA57205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8AD34-59C8-47A0-A952-2A9C7D58E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A16CBF-1236-4B48-907E-68F8A29E3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835B33-F6C1-4A8E-9E45-7375E7B9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75579-2167-47C4-B5C4-B3B86895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C03BB5-2FE4-41A0-A090-E8FEDA8C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312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5ADAB-D09E-4F3C-8107-61B01E39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FA7C27-1651-4889-969A-34D5B1FA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FE5B67-8502-439B-8045-4683F057B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871326-6A15-4AE7-9D63-1B2BECBBA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13B6EA-3DFC-4BA0-8B2E-B5504461B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03F9F0-1EF1-4369-83AE-AE73EDE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9CC52B-BC5E-4DFC-9CF2-6E73A7CE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D5823E-C164-4DDA-BE4E-D0737944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1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E72A4-35BF-47F9-B247-77A1685C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785E78-7140-474A-B343-9A60F48E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874223-79B1-4F62-B607-75E042D1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477F2-46C1-422D-A618-577738D6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917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5E749C-3535-4635-BED7-7A2B576B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80AB07-26F6-42C8-B49B-6236CF2F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042A-D32E-4B48-B2D2-98501EFD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5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F4357-BC71-4C86-8523-65560FD4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333280-652F-4393-BE32-7EA73C9E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AC21E9-66F2-44A4-B74B-DA8BEFB71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4179B1-D124-4587-865B-2E5EF0BD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ED4CCD-6F60-4B7E-8E23-71E9F06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F6F29E-6F25-4972-A64E-25B83D08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63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29133-B0C4-4B09-B801-727FC205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348CA9-57CA-416E-B0BB-AE27F34F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66FB6-305C-4F4C-9BE3-6900B6775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429923-BFD2-43F7-8C57-A0328712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121EC5-A62F-42E1-B45D-2E05572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5FC273-080D-461C-A1CD-FA65417A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9C0534-9EC1-4B30-B53A-3228A293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ED354-4309-4F0F-AB00-29E21B16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7C6046-07EA-4285-9E84-9F6ABEA4F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37D9-089C-44AC-B8D6-7C1B77D1062F}" type="datetimeFigureOut">
              <a:rPr lang="th-TH" smtClean="0"/>
              <a:t>20/12/62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908A0-13CE-4F1B-8C3E-1F886F1E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C7249-8F14-40A5-8D36-62AFC8305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3A1A-AD33-46CC-8968-BF76CF7400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98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A7CF2-52E9-447C-BAF6-735C46019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" y="4905526"/>
            <a:ext cx="12192000" cy="1556508"/>
          </a:xfrm>
          <a:solidFill>
            <a:schemeClr val="bg1">
              <a:alpha val="33000"/>
            </a:schemeClr>
          </a:solidFill>
        </p:spPr>
        <p:txBody>
          <a:bodyPr anchor="ctr" anchorCtr="1">
            <a:normAutofit/>
          </a:bodyPr>
          <a:lstStyle/>
          <a:p>
            <a:endPara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CBA7CF2-52E9-447C-BAF6-735C460190E4}"/>
              </a:ext>
            </a:extLst>
          </p:cNvPr>
          <p:cNvSpPr txBox="1">
            <a:spLocks/>
          </p:cNvSpPr>
          <p:nvPr/>
        </p:nvSpPr>
        <p:spPr>
          <a:xfrm>
            <a:off x="1788" y="693622"/>
            <a:ext cx="12192000" cy="1817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95389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โครงการบริหารจัดการการผลิตสินค้าเกษตรตามแผนที่เกษตรเพื่อการบริหารจัดการเชิงรุก (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Agri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-Map</a:t>
            </a:r>
            <a:r>
              <a:rPr 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   </a:t>
            </a:r>
          </a:p>
          <a:p>
            <a:pPr algn="ctr">
              <a:defRPr/>
            </a:pPr>
            <a:r>
              <a:rPr lang="th-TH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พ.ศ. 2563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064" y="5051813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กองวิจัยและพัฒนางานส่งเสริมการเกษตร</a:t>
            </a:r>
          </a:p>
        </p:txBody>
      </p:sp>
      <p:pic>
        <p:nvPicPr>
          <p:cNvPr id="11" name="Picture 19"/>
          <p:cNvPicPr>
            <a:picLocks noChangeAspect="1"/>
          </p:cNvPicPr>
          <p:nvPr/>
        </p:nvPicPr>
        <p:blipFill rotWithShape="1">
          <a:blip r:embed="rId3"/>
          <a:srcRect t="20821" r="67589" b="26559"/>
          <a:stretch/>
        </p:blipFill>
        <p:spPr>
          <a:xfrm>
            <a:off x="3947198" y="2823244"/>
            <a:ext cx="2620895" cy="20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3704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437529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-22345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14612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2" y="1686747"/>
            <a:ext cx="465949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จังหวัดที่เข้าร่วม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(ต่อ)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53193"/>
              </p:ext>
            </p:extLst>
          </p:nvPr>
        </p:nvGraphicFramePr>
        <p:xfrm>
          <a:off x="831907" y="2292788"/>
          <a:ext cx="4955745" cy="44701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835"/>
                <a:gridCol w="723554"/>
                <a:gridCol w="1335708"/>
                <a:gridCol w="875134"/>
                <a:gridCol w="1382514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37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ลำพูน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ลำปาง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39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แพร่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น่าน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41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พะเยา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42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เชียงราย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43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effectLst/>
                          <a:latin typeface="+mn-lt"/>
                          <a:ea typeface="Calibri"/>
                          <a:cs typeface="TH SarabunPSK"/>
                        </a:rPr>
                        <a:t>อุตรดิตถ์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68998"/>
              </p:ext>
            </p:extLst>
          </p:nvPr>
        </p:nvGraphicFramePr>
        <p:xfrm>
          <a:off x="6351303" y="2306956"/>
          <a:ext cx="5195652" cy="44701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761"/>
                <a:gridCol w="758581"/>
                <a:gridCol w="1778227"/>
                <a:gridCol w="681277"/>
                <a:gridCol w="1307806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44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นครสวรรค์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45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อุทัยธานี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กำแพงเพชร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47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ตาก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สุโขทัย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49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พิษณุโลก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50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เพชรบูรณ์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3704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437529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-22345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14612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2" y="1686747"/>
            <a:ext cx="465949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จังหวัดที่เข้าร่วม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(ต่อ)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15564"/>
              </p:ext>
            </p:extLst>
          </p:nvPr>
        </p:nvGraphicFramePr>
        <p:xfrm>
          <a:off x="831907" y="2292788"/>
          <a:ext cx="4955745" cy="44701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835"/>
                <a:gridCol w="723554"/>
                <a:gridCol w="1335708"/>
                <a:gridCol w="875134"/>
                <a:gridCol w="1382514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37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ลำพูน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ลำปาง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39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แพร่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น่าน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41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พะเยา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42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เชียงราย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43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effectLst/>
                          <a:latin typeface="+mn-lt"/>
                          <a:ea typeface="Calibri"/>
                          <a:cs typeface="TH SarabunPSK"/>
                        </a:rPr>
                        <a:t>อุตรดิตถ์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00517"/>
              </p:ext>
            </p:extLst>
          </p:nvPr>
        </p:nvGraphicFramePr>
        <p:xfrm>
          <a:off x="6351303" y="2306956"/>
          <a:ext cx="5195652" cy="44701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761"/>
                <a:gridCol w="758581"/>
                <a:gridCol w="1778227"/>
                <a:gridCol w="681277"/>
                <a:gridCol w="1307806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44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นครสวรรค์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45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อุทัยธานี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กำแพงเพชร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47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ตาก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สุโขทัย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49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พิษณุโลก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50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เพชรบูรณ์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3704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437529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แนวทางการดำเนินงาน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-22345"/>
            <a:ext cx="118654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14612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สัมมนา</a:t>
            </a:r>
            <a:r>
              <a:rPr lang="th-TH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เจ้าหน้าที่ผู้รับผิดชอบ</a:t>
            </a:r>
            <a:r>
              <a:rPr lang="th-TH" sz="3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</a:p>
          <a:p>
            <a:r>
              <a:rPr lang="th-TH" sz="3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- ชี้แจงทำความเข้าใจ </a:t>
            </a:r>
            <a:endParaRPr lang="th-TH" sz="34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- สรุปผล</a:t>
            </a:r>
          </a:p>
          <a:p>
            <a:r>
              <a:rPr lang="th-TH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จัดทำและปรับปรุงชั้นข้อมูลแผนที่แต่ละชนิดพืช เพื่อนำเข้าในระบบบริหารจัดการข้อมูลและให้บริการภูมิสารสนเทศแบบออนไลน์ของกรมส่งเสริม</a:t>
            </a:r>
            <a:r>
              <a:rPr lang="th-TH" sz="3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r>
              <a:rPr lang="th-TH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ขับเคลื่อนการใช้แผนที่เกษตรเพื่อการบริหารจัดการเชิงรุก (</a:t>
            </a:r>
            <a:r>
              <a:rPr lang="en-US" sz="3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-Map) </a:t>
            </a:r>
            <a:r>
              <a:rPr lang="th-TH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เพื่อพัฒนาศักยภาพเจ้าหน้าที่ในการใช้แผนที่เกษตรเพื่อการบริหารจัดการเชิงรุก (</a:t>
            </a:r>
            <a:r>
              <a:rPr lang="en-US" sz="3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-Map) </a:t>
            </a:r>
            <a:endParaRPr lang="th-TH" sz="3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ศึกษาต้นแบบการบริหารจัดการพื้นที่เกษตรกรรม </a:t>
            </a:r>
          </a:p>
        </p:txBody>
      </p:sp>
      <p:sp>
        <p:nvSpPr>
          <p:cNvPr id="13" name="TextBox 31"/>
          <p:cNvSpPr txBox="1"/>
          <p:nvPr/>
        </p:nvSpPr>
        <p:spPr bwMode="auto">
          <a:xfrm>
            <a:off x="388752" y="1839703"/>
            <a:ext cx="1631434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ส่วนกลาง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6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3704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437529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แนว</a:t>
            </a:r>
            <a:r>
              <a:rPr lang="th-TH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ทางการดำเนินงาน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-22345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14612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ส่งเสริมให้เกษตรกรปรับเปลี่ยนการผลิตพืชที่เหมาะสมตามแผนที่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-map  </a:t>
            </a:r>
          </a:p>
          <a:p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เกิดการปรับเปลี่ยนการผลิตพืชในพื้นที่ที่มีความเหมาะสมน้อย (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S3) 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หรือไม่เหมาะสม (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N) </a:t>
            </a:r>
          </a:p>
          <a:p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พืชที่เหมาะสมกับพื้นที่ จำนวน 6,000 ไร่ เกษตรกรไม่น้อยกว่า 2,000 ราย โดย </a:t>
            </a:r>
            <a:endParaRPr lang="th-TH" sz="3200" b="1" dirty="0" smtClean="0">
              <a:ln>
                <a:solidFill>
                  <a:prstClr val="black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คัดเลือกเกษตรกรและพื้นที่</a:t>
            </a:r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</a:p>
          <a:p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2. จัดตั้งกลุ่มเกษตรกรปรับเปลี่ยนการผลิตพืชในพื้นที่ไม่เหมาะสม จำนวนสมาชิกกลุ่มละประมาณไม่น้อยกว่า 10 ราย ขนาดพื้นที่ 60 ไร่ เพื่อให้เกิดการมีส่วนร่วม</a:t>
            </a:r>
            <a:endParaRPr lang="th-TH" sz="3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อบรม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ให้ความรู้การปลูกพืชทางเลือกใหม่แก่เกษตรกร </a:t>
            </a:r>
            <a:endParaRPr lang="th-TH" sz="3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สนับสนุนปัจจัยการผลิตที่จำเป็นในการปรับเปลี่ยนการผลิตพืชชนิดใหม่ที่เหมาะสมให้กับเกษตรกร </a:t>
            </a:r>
          </a:p>
        </p:txBody>
      </p:sp>
      <p:sp>
        <p:nvSpPr>
          <p:cNvPr id="13" name="TextBox 31"/>
          <p:cNvSpPr txBox="1"/>
          <p:nvPr/>
        </p:nvSpPr>
        <p:spPr bwMode="auto">
          <a:xfrm>
            <a:off x="388752" y="1839703"/>
            <a:ext cx="1971676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เขต/จังหวัด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6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3704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437529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ประเด็นเน้นย้ำ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-22345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6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14612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77580"/>
              </p:ext>
            </p:extLst>
          </p:nvPr>
        </p:nvGraphicFramePr>
        <p:xfrm>
          <a:off x="982454" y="2147189"/>
          <a:ext cx="10043508" cy="325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801"/>
                <a:gridCol w="6600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ประเด็น</a:t>
                      </a:r>
                      <a:endParaRPr lang="en-US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เน้นย้ำ</a:t>
                      </a:r>
                      <a:endParaRPr lang="en-US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1. การ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คัดเลือกพื้นที่เข้าร่วมโครงการ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พื้นที่ที่ไม่เหมาะสม หรือเหมาะสมน้อย (</a:t>
                      </a: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 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S3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 เท่านั้น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2. ชนิด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พืชที่ปลูกทดแทน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เป็นชนิดที่มีตลาดรองรับ ตาม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นโยบายการตลาด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นำการเกษตร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3. ยึด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หลักการ</a:t>
                      </a: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ทำงานแบบ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มีส่วนร่วม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วิเคราะห์พื้นที่ร่วมกับชุมชน 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และบูรณา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การการทำงานกับหน่วยงานที่เกี่ยวข้อง เช่น กรมพัฒนาที่ดิน 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กรม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ชลประทาน 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กระทรวงทรัพยากรธรรมชาติ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และสิ่งแวดล้อม ฯลฯ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4. การ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ปรับปรุง</a:t>
                      </a: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ทะเบียนการ</a:t>
                      </a: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ปลูกพืช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ื่อเปลี่ยนจากการปลูกข้าวไปเป็นพืชอื่นแล้วต้องลดพื้นที่การขึ้นทะเบียนการปลูกข้าวในพื้นที่นั้นด้วย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7CC24-9CE2-49CE-94DE-5F2FB547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386"/>
            <a:ext cx="10515600" cy="2826560"/>
          </a:xfrm>
        </p:spPr>
        <p:txBody>
          <a:bodyPr>
            <a:normAutofit/>
          </a:bodyPr>
          <a:lstStyle/>
          <a:p>
            <a:pPr algn="ctr"/>
            <a:r>
              <a:rPr lang="th-TH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ขอบคุณครับ</a:t>
            </a:r>
          </a:p>
        </p:txBody>
      </p:sp>
      <p:pic>
        <p:nvPicPr>
          <p:cNvPr id="6" name="Picture 32" descr="ผลการค้นหารูปภาพสำหรับ 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05" y="3640826"/>
            <a:ext cx="3204194" cy="21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1A12DD-6855-49D2-B746-729483249DC9}"/>
              </a:ext>
            </a:extLst>
          </p:cNvPr>
          <p:cNvSpPr txBox="1">
            <a:spLocks/>
          </p:cNvSpPr>
          <p:nvPr/>
        </p:nvSpPr>
        <p:spPr>
          <a:xfrm>
            <a:off x="870099" y="3312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http://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new.research.doae.go.th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47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613180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10758" y="76120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ประเด็นนำเสนอ</a:t>
            </a:r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1470801" y="2816934"/>
            <a:ext cx="9043767" cy="752475"/>
            <a:chOff x="807723" y="2029022"/>
            <a:chExt cx="8308705" cy="752326"/>
          </a:xfrm>
        </p:grpSpPr>
        <p:sp>
          <p:nvSpPr>
            <p:cNvPr id="14" name="TextBox 28"/>
            <p:cNvSpPr txBox="1"/>
            <p:nvPr/>
          </p:nvSpPr>
          <p:spPr>
            <a:xfrm>
              <a:off x="1365802" y="2145653"/>
              <a:ext cx="7750626" cy="584659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  <a:r>
                <a: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 </a:t>
              </a:r>
              <a:r>
                <a: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</a:t>
              </a:r>
              <a:r>
                <a: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Oval 29"/>
            <p:cNvSpPr/>
            <p:nvPr/>
          </p:nvSpPr>
          <p:spPr>
            <a:xfrm>
              <a:off x="807723" y="2029022"/>
              <a:ext cx="775878" cy="75232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b="1" dirty="0" smtClean="0"/>
                <a:t>2.</a:t>
              </a:r>
              <a:endParaRPr lang="th-TH" b="1" dirty="0"/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491069" y="3615356"/>
            <a:ext cx="9023499" cy="714375"/>
            <a:chOff x="2371735" y="3429172"/>
            <a:chExt cx="6616631" cy="714185"/>
          </a:xfrm>
        </p:grpSpPr>
        <p:sp>
          <p:nvSpPr>
            <p:cNvPr id="17" name="TextBox 31"/>
            <p:cNvSpPr txBox="1"/>
            <p:nvPr/>
          </p:nvSpPr>
          <p:spPr>
            <a:xfrm>
              <a:off x="2720358" y="3505885"/>
              <a:ext cx="6268008" cy="584619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วัตถุประสงค์โครงการ</a:t>
              </a:r>
              <a:endPara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48"/>
            <p:cNvSpPr/>
            <p:nvPr/>
          </p:nvSpPr>
          <p:spPr>
            <a:xfrm>
              <a:off x="2371735" y="3429172"/>
              <a:ext cx="615594" cy="71418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b="1" dirty="0" smtClean="0"/>
                <a:t>3.</a:t>
              </a:r>
              <a:endParaRPr lang="th-TH" b="1" dirty="0"/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470801" y="5156046"/>
            <a:ext cx="9023498" cy="719138"/>
            <a:chOff x="2123561" y="4280495"/>
            <a:chExt cx="6051705" cy="719914"/>
          </a:xfrm>
        </p:grpSpPr>
        <p:sp>
          <p:nvSpPr>
            <p:cNvPr id="20" name="TextBox 34"/>
            <p:cNvSpPr txBox="1"/>
            <p:nvPr/>
          </p:nvSpPr>
          <p:spPr>
            <a:xfrm>
              <a:off x="2397943" y="4338342"/>
              <a:ext cx="5777323" cy="58540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แนวทางการดำเนินงานโครงการ ปี 2563</a:t>
              </a:r>
              <a:endPara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Oval 49"/>
            <p:cNvSpPr/>
            <p:nvPr/>
          </p:nvSpPr>
          <p:spPr>
            <a:xfrm>
              <a:off x="2123561" y="4280495"/>
              <a:ext cx="615594" cy="7199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b="1" dirty="0" smtClean="0"/>
                <a:t>5.</a:t>
              </a:r>
              <a:endParaRPr lang="th-TH" b="1" dirty="0"/>
            </a:p>
          </p:txBody>
        </p:sp>
      </p:grpSp>
      <p:sp>
        <p:nvSpPr>
          <p:cNvPr id="23" name="สี่เหลี่ยมผืนผ้า 22"/>
          <p:cNvSpPr/>
          <p:nvPr/>
        </p:nvSpPr>
        <p:spPr>
          <a:xfrm>
            <a:off x="204723" y="967446"/>
            <a:ext cx="19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(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-Map)</a:t>
            </a:r>
            <a:endParaRPr lang="th-TH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502648" y="5968734"/>
            <a:ext cx="9023498" cy="719138"/>
            <a:chOff x="2123561" y="4280495"/>
            <a:chExt cx="6051705" cy="719914"/>
          </a:xfrm>
        </p:grpSpPr>
        <p:sp>
          <p:nvSpPr>
            <p:cNvPr id="24" name="TextBox 34"/>
            <p:cNvSpPr txBox="1"/>
            <p:nvPr/>
          </p:nvSpPr>
          <p:spPr>
            <a:xfrm>
              <a:off x="2397943" y="4338341"/>
              <a:ext cx="5777323" cy="58540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ประเด็นเน้นย้ำ</a:t>
              </a:r>
              <a:endPara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49"/>
            <p:cNvSpPr/>
            <p:nvPr/>
          </p:nvSpPr>
          <p:spPr>
            <a:xfrm>
              <a:off x="2123561" y="4280495"/>
              <a:ext cx="615594" cy="7199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b="1" dirty="0" smtClean="0"/>
                <a:t>6.</a:t>
              </a:r>
              <a:endParaRPr lang="th-TH" b="1" dirty="0"/>
            </a:p>
          </p:txBody>
        </p:sp>
      </p:grpSp>
      <p:sp>
        <p:nvSpPr>
          <p:cNvPr id="26" name="TextBox 28"/>
          <p:cNvSpPr txBox="1"/>
          <p:nvPr/>
        </p:nvSpPr>
        <p:spPr bwMode="auto">
          <a:xfrm>
            <a:off x="2123838" y="2138786"/>
            <a:ext cx="840230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ที่มาของโครงการ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67" y="1968651"/>
            <a:ext cx="9747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34"/>
          <p:cNvSpPr txBox="1"/>
          <p:nvPr/>
        </p:nvSpPr>
        <p:spPr bwMode="auto">
          <a:xfrm>
            <a:off x="1879923" y="4443658"/>
            <a:ext cx="8614376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และสถานที่ดำเนินการ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Oval 49"/>
          <p:cNvSpPr/>
          <p:nvPr/>
        </p:nvSpPr>
        <p:spPr bwMode="auto">
          <a:xfrm>
            <a:off x="1470801" y="4376477"/>
            <a:ext cx="917892" cy="7191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 smtClean="0"/>
              <a:t>4.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544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ที่มา</a:t>
            </a:r>
            <a:r>
              <a:rPr lang="th-TH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ของโครงการ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856868"/>
            <a:ext cx="11490155" cy="500113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571500" indent="-571500">
              <a:buFont typeface="Arial" pitchFamily="34" charset="0"/>
              <a:buChar char="•"/>
            </a:pP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การเกษตรของไทยจำนวนหนึ่งทำอยู่ในพื้นที่ไม่</a:t>
            </a: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 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มีผลให้ได้ผลผลิตต่ำ ต้นทุนการผลิตสูง ผลตอบแทนจึงต่ำหรือ</a:t>
            </a: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ขาดทุน </a:t>
            </a:r>
            <a:endParaRPr lang="en-US" sz="36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เกษตรและ</a:t>
            </a: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สหกรณ์มี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นโยบายให้มีการปรับเปลี่ยนการผลิตในพื้นที่ไม่เหมาะสมเหล่านี้  </a:t>
            </a:r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6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ความสำคัญกับการบริหารจัดการพื้นที่เหมาะสมน้อย (</a:t>
            </a:r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S3) 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หรือไม่เหมาะสม (</a:t>
            </a:r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N) 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โดยเฉพาะในพื้นที่ที่ปลูกข้าวและพืชเศรษฐกิจอื่น ๆ </a:t>
            </a:r>
            <a:endParaRPr lang="en-US" sz="36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การผลิตจากชนิดสินค้าเดิมในพื้นที่ที่ไม่เหมาะสมไปสู่การผลิตสินค้าชนิดใหม่ที่มีความเหมาะสม </a:t>
            </a:r>
            <a:endParaRPr lang="en-US" sz="36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ผลตอบแทน</a:t>
            </a:r>
            <a:r>
              <a:rPr lang="en-US" sz="3600" b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รายได้เพิ่มมาก</a:t>
            </a:r>
            <a:r>
              <a:rPr lang="th-TH" sz="3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endParaRPr lang="th-TH" sz="36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9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แนวคิด หลักการโครงการ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34339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การผลิตสินค้าเกษตรตามความเหมาะสมของพื้นที่ให้เกิดความสมดุลระหว่าง</a:t>
            </a:r>
            <a:r>
              <a:rPr lang="th-TH" sz="4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การผลิตจากชนิดสินค้าเดิมในพื้นที่เหมาะสมน้อย (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S3) 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หรือไม่เหมาะสม (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N) 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ไปสู่การผลิตสินค้าชนิดใหม่ที่มีความเหมาะสม </a:t>
            </a:r>
            <a:endParaRPr lang="en-US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ต้นทุนและเพิ่มประสิทธิภาพการผลิต </a:t>
            </a:r>
            <a:endParaRPr lang="en-US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r>
              <a:rPr lang="th-TH" sz="4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มีรายได้และคุณภาพชีวิตที่ดีขึ้น</a:t>
            </a:r>
          </a:p>
        </p:txBody>
      </p:sp>
    </p:spTree>
    <p:extLst>
      <p:ext uri="{BB962C8B-B14F-4D97-AF65-F5344CB8AC3E}">
        <p14:creationId xmlns:p14="http://schemas.microsoft.com/office/powerpoint/2010/main" val="3233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วัตถุประสงค์โครงการ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34339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เพื่อ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ส่งเสริมการผลิตสินค้าเกษตรตามความเหมาะสมของพื้นที่ให้เกิดความสมดุลระหว่าง     </a:t>
            </a:r>
            <a:r>
              <a:rPr lang="th-TH" sz="35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5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เพื่อ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ลดต้นทุนและเพิ่มประสิทธิภาพการผลิต ส่งเสริมการผลิตสินค้าเกษตรในพื้นที่ที่มีศักยภาพพร้อมทั้งปรับเปลี่ยนการผลิตสินค้าเกษตรในพื้นที่ไม่เหมาะสม</a:t>
            </a:r>
          </a:p>
          <a:p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เพื่อให้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เกษตรกรมีรายได้และคุณภาพชีวิตที่ดีขึ้นหลังจากการปรับเปลี่ยนการผลิต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2471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34339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เกษตรกรที่มีการผลิตสินค้าเกษตรหรือปลูกพืชตามหลักของการบริหารจัดการพื้นที่เกษตรกรรม โดยปรับเปลี่ยนชนิดพืชในเขตไม่เหมาะสมและเพิ่มประสิทธิภาพในเขตที่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 </a:t>
            </a:r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sz="35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50 จังหวัด </a:t>
            </a:r>
            <a:r>
              <a:rPr lang="th-TH" sz="35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6,000 ไร่</a:t>
            </a: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3" y="1952565"/>
            <a:ext cx="2516372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31"/>
          <p:cNvSpPr txBox="1"/>
          <p:nvPr/>
        </p:nvSpPr>
        <p:spPr bwMode="auto">
          <a:xfrm>
            <a:off x="388753" y="3972667"/>
            <a:ext cx="2516372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สถานที่ดำเนินการ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7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2" y="1952565"/>
            <a:ext cx="465949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รายชื่อจังหวัดที่เข้าร่วมโครงการ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67028"/>
              </p:ext>
            </p:extLst>
          </p:nvPr>
        </p:nvGraphicFramePr>
        <p:xfrm>
          <a:off x="948870" y="2664933"/>
          <a:ext cx="4955745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835"/>
                <a:gridCol w="723554"/>
                <a:gridCol w="1210004"/>
                <a:gridCol w="1000838"/>
                <a:gridCol w="1382514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ลพบุรี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ชัยนาท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สระบุรี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ราชบุรี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กาญจนบุรี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สุพรรณบุรี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29695"/>
              </p:ext>
            </p:extLst>
          </p:nvPr>
        </p:nvGraphicFramePr>
        <p:xfrm>
          <a:off x="6372569" y="2636579"/>
          <a:ext cx="5195652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761"/>
                <a:gridCol w="758581"/>
                <a:gridCol w="1778227"/>
                <a:gridCol w="681277"/>
                <a:gridCol w="1307806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ประจวบคีรีขันธ์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ปราจีนบุรี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สระแก้ว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หนองบัวลำภู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ขอนแก่น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อุดรธานี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2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2" y="1952565"/>
            <a:ext cx="465949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จังหวัดที่เข้าร่วม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(ต่อ)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03759"/>
              </p:ext>
            </p:extLst>
          </p:nvPr>
        </p:nvGraphicFramePr>
        <p:xfrm>
          <a:off x="842540" y="2664933"/>
          <a:ext cx="4955745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835"/>
                <a:gridCol w="723554"/>
                <a:gridCol w="1335708"/>
                <a:gridCol w="875134"/>
                <a:gridCol w="1382514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13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หนองคาย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14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มหาสารคาม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15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ร้อยเอ็ด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กาฬสินธุ์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17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สกลนคร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นครพนม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44889"/>
              </p:ext>
            </p:extLst>
          </p:nvPr>
        </p:nvGraphicFramePr>
        <p:xfrm>
          <a:off x="6351303" y="2647212"/>
          <a:ext cx="5195652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761"/>
                <a:gridCol w="758581"/>
                <a:gridCol w="1778227"/>
                <a:gridCol w="681277"/>
                <a:gridCol w="1307806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19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มุกดาหาร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บึงกาฬ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21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นครราชสีมา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22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บุรีรัมย์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23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สุรินทร์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24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ศรีสะเกษ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449706"/>
            <a:ext cx="12192000" cy="1355471"/>
            <a:chOff x="1199610" y="1168895"/>
            <a:chExt cx="10269691" cy="2312829"/>
          </a:xfrm>
        </p:grpSpPr>
        <p:sp>
          <p:nvSpPr>
            <p:cNvPr id="8" name="TextBox 28"/>
            <p:cNvSpPr txBox="1"/>
            <p:nvPr/>
          </p:nvSpPr>
          <p:spPr bwMode="auto">
            <a:xfrm>
              <a:off x="2634135" y="1447745"/>
              <a:ext cx="8835166" cy="175409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Pentagon 2"/>
            <p:cNvSpPr/>
            <p:nvPr/>
          </p:nvSpPr>
          <p:spPr>
            <a:xfrm>
              <a:off x="1199610" y="1168895"/>
              <a:ext cx="2148880" cy="2312829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271408" y="607657"/>
            <a:ext cx="98742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เป้าหมาย/สถานที่ดำเนินการ</a:t>
            </a:r>
            <a:endParaRPr lang="th-TH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5610" y="211581"/>
            <a:ext cx="11865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th-TH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8753" y="1952565"/>
            <a:ext cx="11490155" cy="490543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sz="40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5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1"/>
          <p:cNvSpPr txBox="1"/>
          <p:nvPr/>
        </p:nvSpPr>
        <p:spPr bwMode="auto">
          <a:xfrm>
            <a:off x="388752" y="1952565"/>
            <a:ext cx="4659498" cy="584775"/>
          </a:xfrm>
          <a:prstGeom prst="rect">
            <a:avLst/>
          </a:prstGeom>
          <a:gradFill flip="none" rotWithShape="1">
            <a:gsLst>
              <a:gs pos="42000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จังหวัดที่เข้าร่วม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(ต่อ)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64738"/>
              </p:ext>
            </p:extLst>
          </p:nvPr>
        </p:nvGraphicFramePr>
        <p:xfrm>
          <a:off x="842540" y="2664933"/>
          <a:ext cx="4955745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835"/>
                <a:gridCol w="723554"/>
                <a:gridCol w="1335708"/>
                <a:gridCol w="875134"/>
                <a:gridCol w="1382514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25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อุบลราชธานี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ยโสธร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27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ชัยภูมิ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28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อำนาจเจริญ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29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5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สงขลา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ตรัง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25103"/>
              </p:ext>
            </p:extLst>
          </p:nvPr>
        </p:nvGraphicFramePr>
        <p:xfrm>
          <a:off x="6351303" y="2647212"/>
          <a:ext cx="5195652" cy="396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761"/>
                <a:gridCol w="758581"/>
                <a:gridCol w="1778227"/>
                <a:gridCol w="681277"/>
                <a:gridCol w="1307806"/>
              </a:tblGrid>
              <a:tr h="918350"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(ไร่)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C9672"/>
                    </a:solidFill>
                  </a:tcPr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31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พัทลุง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32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นครศรีธรรมราช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33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กระบี่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34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สุราษฎร์ธานี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35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ชุมพร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50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36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6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เชียงใหม่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120</a:t>
                      </a:r>
                      <a:endParaRPr lang="en-US" sz="2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40</a:t>
                      </a:r>
                      <a:endParaRPr lang="en-US" sz="2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0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931</Words>
  <Application>Microsoft Office PowerPoint</Application>
  <PresentationFormat>กำหนดเอง</PresentationFormat>
  <Paragraphs>474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แนวทางการดำเนินงานตามระบบส่งเสริมการเกษตร ปีงบประมาณ พ.ศ.2563</dc:title>
  <dc:creator>DOAE</dc:creator>
  <cp:lastModifiedBy>RK041061</cp:lastModifiedBy>
  <cp:revision>48</cp:revision>
  <cp:lastPrinted>2019-12-20T04:38:00Z</cp:lastPrinted>
  <dcterms:created xsi:type="dcterms:W3CDTF">2019-11-24T23:55:43Z</dcterms:created>
  <dcterms:modified xsi:type="dcterms:W3CDTF">2019-12-20T08:14:10Z</dcterms:modified>
</cp:coreProperties>
</file>