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handoutMasterIdLst>
    <p:handoutMasterId r:id="rId13"/>
  </p:handoutMasterIdLst>
  <p:sldIdLst>
    <p:sldId id="256" r:id="rId2"/>
    <p:sldId id="257" r:id="rId3"/>
    <p:sldId id="266" r:id="rId4"/>
    <p:sldId id="258" r:id="rId5"/>
    <p:sldId id="259" r:id="rId6"/>
    <p:sldId id="260" r:id="rId7"/>
    <p:sldId id="264" r:id="rId8"/>
    <p:sldId id="261" r:id="rId9"/>
    <p:sldId id="267" r:id="rId10"/>
    <p:sldId id="268" r:id="rId11"/>
    <p:sldId id="265" r:id="rId12"/>
  </p:sldIdLst>
  <p:sldSz cx="9144000" cy="6858000" type="screen4x3"/>
  <p:notesSz cx="6858000" cy="9144000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ลักษณะสีอ่อน 3 - เน้น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75DCB02-9BB8-47FD-8907-85C794F793BA}" styleName="ลักษณะชุดรูปแบบ 1 - เน้น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49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entury Schoolbook" pitchFamily="18" charset="0"/>
                <a:cs typeface="KodchiangUPC" pitchFamily="18" charset="-34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entury Schoolbook" pitchFamily="18" charset="0"/>
                <a:cs typeface="KodchiangUPC" pitchFamily="18" charset="-34"/>
              </a:defRPr>
            </a:lvl1pPr>
          </a:lstStyle>
          <a:p>
            <a:pPr>
              <a:defRPr/>
            </a:pPr>
            <a:fld id="{B2C3211F-6775-44BF-9351-8D3846476FA1}" type="datetimeFigureOut">
              <a:rPr lang="th-TH"/>
              <a:pPr>
                <a:defRPr/>
              </a:pPr>
              <a:t>14/10/59</a:t>
            </a:fld>
            <a:endParaRPr lang="th-TH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entury Schoolbook" pitchFamily="18" charset="0"/>
                <a:cs typeface="KodchiangUPC" pitchFamily="18" charset="-34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entury Schoolbook" pitchFamily="18" charset="0"/>
                <a:cs typeface="KodchiangUPC" pitchFamily="18" charset="-34"/>
              </a:defRPr>
            </a:lvl1pPr>
          </a:lstStyle>
          <a:p>
            <a:pPr>
              <a:defRPr/>
            </a:pPr>
            <a:fld id="{A771ED6B-7273-4560-A5C3-96A47BA70EE1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5931600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0869BC-546D-4670-A8A7-2721C5CA8BF2}" type="datetimeFigureOut">
              <a:rPr lang="th-TH" smtClean="0"/>
              <a:pPr>
                <a:defRPr/>
              </a:pPr>
              <a:t>14/10/59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E6FA9F-1CFC-4689-9388-1E2010128EFF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EFC1AA-516D-458F-ADE8-E2CF7423A751}" type="datetimeFigureOut">
              <a:rPr lang="th-TH" smtClean="0"/>
              <a:pPr>
                <a:defRPr/>
              </a:pPr>
              <a:t>14/10/59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A701DA-B811-492B-B461-E3D08F2671BF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9402E4-10C9-4248-A259-8A389EC7E574}" type="datetimeFigureOut">
              <a:rPr lang="th-TH" smtClean="0"/>
              <a:pPr>
                <a:defRPr/>
              </a:pPr>
              <a:t>14/10/59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E92D99-C8FD-497A-9851-95967A6CB3F0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779E17-4047-4253-8549-97667B075CAC}" type="datetimeFigureOut">
              <a:rPr lang="th-TH" smtClean="0"/>
              <a:pPr>
                <a:defRPr/>
              </a:pPr>
              <a:t>14/10/59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B84C16-D152-43DE-A51B-2C3B8ABE834D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1E68FB-8E2D-4933-9E89-5D853EE98684}" type="datetimeFigureOut">
              <a:rPr lang="th-TH" smtClean="0"/>
              <a:pPr>
                <a:defRPr/>
              </a:pPr>
              <a:t>14/10/59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72437-C9A2-499C-A89C-2A4466EA2044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40C5B6-A3A0-4756-8B93-B90C28A365CF}" type="datetimeFigureOut">
              <a:rPr lang="th-TH" smtClean="0"/>
              <a:pPr>
                <a:defRPr/>
              </a:pPr>
              <a:t>14/10/59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5C64E6-8B6E-4FF2-BF71-89DD37435A2F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81699F-46E6-48BF-A6C1-55A89DF18091}" type="datetimeFigureOut">
              <a:rPr lang="th-TH" smtClean="0"/>
              <a:pPr>
                <a:defRPr/>
              </a:pPr>
              <a:t>14/10/59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0EB90E-F810-4973-AB00-2EB36D42B23A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BC2454-F653-4C94-8292-8160FBB6BE0C}" type="datetimeFigureOut">
              <a:rPr lang="th-TH" smtClean="0"/>
              <a:pPr>
                <a:defRPr/>
              </a:pPr>
              <a:t>14/10/59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266EA3-509B-4FB1-AA53-DEE5D2ED8B10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E5A177-9F38-42BD-A9FD-8BBD68949BCF}" type="datetimeFigureOut">
              <a:rPr lang="th-TH" smtClean="0"/>
              <a:pPr>
                <a:defRPr/>
              </a:pPr>
              <a:t>14/10/59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E53D11-A3FE-4F17-AF6E-CFA7C7660E44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6230D0-D4DA-4055-A049-D429BECEF7DD}" type="datetimeFigureOut">
              <a:rPr lang="th-TH" smtClean="0"/>
              <a:pPr>
                <a:defRPr/>
              </a:pPr>
              <a:t>14/10/59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4145F-ADE1-41AC-87C5-6753CC7E44F3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FBCBBA-9E14-4C7C-87B2-58370D9D0B73}" type="datetimeFigureOut">
              <a:rPr lang="th-TH" smtClean="0"/>
              <a:pPr>
                <a:defRPr/>
              </a:pPr>
              <a:t>14/10/59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D0734C-7459-492F-923D-7FDC5D1CF276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6D9F9C1-1890-445B-972B-39196D33C354}" type="datetimeFigureOut">
              <a:rPr lang="th-TH" smtClean="0"/>
              <a:pPr>
                <a:defRPr/>
              </a:pPr>
              <a:t>14/10/59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85880DDA-4DF3-442A-AF28-574ED811C27D}" type="slidenum">
              <a:rPr lang="th-TH" smtClean="0"/>
              <a:pPr>
                <a:defRPr/>
              </a:pPr>
              <a:t>‹#›</a:t>
            </a:fld>
            <a:endParaRPr lang="th-TH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สี่เหลี่ยมผืนผ้า 3"/>
          <p:cNvSpPr>
            <a:spLocks noChangeArrowheads="1"/>
          </p:cNvSpPr>
          <p:nvPr/>
        </p:nvSpPr>
        <p:spPr bwMode="auto">
          <a:xfrm>
            <a:off x="1714480" y="3500438"/>
            <a:ext cx="6119812" cy="18158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b="1" dirty="0">
                <a:solidFill>
                  <a:srgbClr val="0033CC"/>
                </a:solidFill>
                <a:latin typeface="Angsana New" charset="-34"/>
              </a:rPr>
              <a:t>ครั้งที่ </a:t>
            </a:r>
            <a:r>
              <a:rPr lang="th-TH" b="1" dirty="0" smtClean="0">
                <a:solidFill>
                  <a:srgbClr val="0033CC"/>
                </a:solidFill>
                <a:latin typeface="Angsana New" charset="-34"/>
              </a:rPr>
              <a:t>1/2559</a:t>
            </a:r>
            <a:endParaRPr lang="th-TH" b="1" dirty="0">
              <a:solidFill>
                <a:srgbClr val="0033CC"/>
              </a:solidFill>
              <a:latin typeface="Angsana New" charset="-34"/>
            </a:endParaRPr>
          </a:p>
          <a:p>
            <a:pPr algn="ctr"/>
            <a:r>
              <a:rPr lang="th-TH" b="1" dirty="0" smtClean="0">
                <a:solidFill>
                  <a:srgbClr val="0033CC"/>
                </a:solidFill>
                <a:latin typeface="Angsana New" charset="-34"/>
              </a:rPr>
              <a:t>วันศุกร์ ที่ 14 ตุลาคม </a:t>
            </a:r>
            <a:r>
              <a:rPr lang="th-TH" b="1" dirty="0">
                <a:solidFill>
                  <a:srgbClr val="0033CC"/>
                </a:solidFill>
                <a:latin typeface="Angsana New" charset="-34"/>
              </a:rPr>
              <a:t>พ.ศ. 2559 เวลา 09.30 น.</a:t>
            </a:r>
          </a:p>
          <a:p>
            <a:pPr algn="ctr"/>
            <a:r>
              <a:rPr lang="th-TH" b="1" dirty="0">
                <a:solidFill>
                  <a:srgbClr val="0033CC"/>
                </a:solidFill>
                <a:latin typeface="Angsana New" charset="-34"/>
              </a:rPr>
              <a:t>ณ ห้อง</a:t>
            </a:r>
            <a:r>
              <a:rPr lang="th-TH" b="1" dirty="0" smtClean="0">
                <a:solidFill>
                  <a:srgbClr val="0033CC"/>
                </a:solidFill>
                <a:latin typeface="Angsana New" charset="-34"/>
              </a:rPr>
              <a:t>ประชุมกรมส่งเสริมการเกษตร </a:t>
            </a:r>
            <a:r>
              <a:rPr lang="th-TH" b="1" dirty="0">
                <a:solidFill>
                  <a:srgbClr val="0033CC"/>
                </a:solidFill>
                <a:latin typeface="Angsana New" charset="-34"/>
              </a:rPr>
              <a:t>ห้อง </a:t>
            </a:r>
            <a:r>
              <a:rPr lang="th-TH" b="1" dirty="0" smtClean="0">
                <a:solidFill>
                  <a:srgbClr val="0033CC"/>
                </a:solidFill>
                <a:latin typeface="Angsana New" charset="-34"/>
              </a:rPr>
              <a:t>4/1 ชั้น 4 อาคาร 1</a:t>
            </a:r>
            <a:endParaRPr lang="th-TH" b="1" dirty="0">
              <a:solidFill>
                <a:srgbClr val="0033CC"/>
              </a:solidFill>
              <a:latin typeface="Angsana New" charset="-34"/>
            </a:endParaRPr>
          </a:p>
          <a:p>
            <a:pPr algn="ctr"/>
            <a:r>
              <a:rPr lang="th-TH" b="1" dirty="0" smtClean="0">
                <a:solidFill>
                  <a:srgbClr val="0033CC"/>
                </a:solidFill>
                <a:latin typeface="Angsana New" charset="-34"/>
              </a:rPr>
              <a:t>กรมส่งเสริมการเกษตร</a:t>
            </a:r>
            <a:endParaRPr lang="th-TH" b="1" dirty="0">
              <a:solidFill>
                <a:srgbClr val="0033CC"/>
              </a:solidFill>
              <a:latin typeface="Angsana New" charset="-34"/>
            </a:endParaRPr>
          </a:p>
        </p:txBody>
      </p:sp>
      <p:sp>
        <p:nvSpPr>
          <p:cNvPr id="14338" name="สี่เหลี่ยมผืนผ้า 4"/>
          <p:cNvSpPr>
            <a:spLocks noChangeArrowheads="1"/>
          </p:cNvSpPr>
          <p:nvPr/>
        </p:nvSpPr>
        <p:spPr bwMode="auto">
          <a:xfrm>
            <a:off x="894804" y="404665"/>
            <a:ext cx="7205588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th-TH" sz="5400" b="1" dirty="0">
                <a:solidFill>
                  <a:schemeClr val="accent2"/>
                </a:solidFill>
                <a:latin typeface="Angsana New" charset="-34"/>
              </a:rPr>
              <a:t>ระเบียบวาระการประชุม</a:t>
            </a:r>
            <a:endParaRPr lang="en-US" sz="5400" dirty="0">
              <a:solidFill>
                <a:schemeClr val="accent2"/>
              </a:solidFill>
              <a:latin typeface="Angsana New" charset="-34"/>
            </a:endParaRPr>
          </a:p>
          <a:p>
            <a:pPr algn="ctr"/>
            <a:r>
              <a:rPr lang="th-TH" sz="4400" b="1" dirty="0" smtClean="0">
                <a:solidFill>
                  <a:schemeClr val="accent2"/>
                </a:solidFill>
                <a:latin typeface="Angsana New" charset="-34"/>
              </a:rPr>
              <a:t>การพัฒนาระบบส่งเสริมการเกษตร</a:t>
            </a:r>
            <a:br>
              <a:rPr lang="th-TH" sz="4400" b="1" dirty="0" smtClean="0">
                <a:solidFill>
                  <a:schemeClr val="accent2"/>
                </a:solidFill>
                <a:latin typeface="Angsana New" charset="-34"/>
              </a:rPr>
            </a:br>
            <a:endParaRPr lang="en-US" sz="4400" dirty="0">
              <a:solidFill>
                <a:schemeClr val="accent2"/>
              </a:solidFill>
              <a:latin typeface="Angsana New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ตาราง 4"/>
          <p:cNvGraphicFramePr>
            <a:graphicFrameLocks noGrp="1"/>
          </p:cNvGraphicFramePr>
          <p:nvPr/>
        </p:nvGraphicFramePr>
        <p:xfrm>
          <a:off x="357158" y="285728"/>
          <a:ext cx="8358214" cy="6281312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3000396"/>
                <a:gridCol w="5357818"/>
              </a:tblGrid>
              <a:tr h="997309">
                <a:tc>
                  <a:txBody>
                    <a:bodyPr/>
                    <a:lstStyle/>
                    <a:p>
                      <a:pPr algn="ctr"/>
                      <a:r>
                        <a:rPr lang="th-TH" sz="4000" dirty="0" smtClean="0">
                          <a:solidFill>
                            <a:schemeClr val="tx1"/>
                          </a:solidFill>
                          <a:cs typeface="+mn-cs"/>
                        </a:rPr>
                        <a:t>ผู้ประสานงาน</a:t>
                      </a:r>
                      <a:endParaRPr lang="th-TH" sz="4000" dirty="0">
                        <a:solidFill>
                          <a:schemeClr val="tx1"/>
                        </a:solidFill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4000" dirty="0" smtClean="0">
                          <a:solidFill>
                            <a:schemeClr val="tx1"/>
                          </a:solidFill>
                          <a:cs typeface="+mn-cs"/>
                        </a:rPr>
                        <a:t>ติดต่อ</a:t>
                      </a:r>
                      <a:endParaRPr lang="th-TH" sz="4000" dirty="0">
                        <a:solidFill>
                          <a:schemeClr val="tx1"/>
                        </a:solidFill>
                        <a:cs typeface="+mn-cs"/>
                      </a:endParaRPr>
                    </a:p>
                  </a:txBody>
                  <a:tcPr anchor="ctr"/>
                </a:tc>
              </a:tr>
              <a:tr h="1157994">
                <a:tc>
                  <a:txBody>
                    <a:bodyPr/>
                    <a:lstStyle/>
                    <a:p>
                      <a:endParaRPr lang="th-TH" sz="3200" b="1" dirty="0" smtClean="0">
                        <a:cs typeface="+mn-cs"/>
                      </a:endParaRPr>
                    </a:p>
                    <a:p>
                      <a:pPr algn="ctr"/>
                      <a:r>
                        <a:rPr lang="th-TH" sz="3200" b="1" dirty="0" smtClean="0">
                          <a:cs typeface="+mn-cs"/>
                        </a:rPr>
                        <a:t>กองวิจัยและพัฒนางาน</a:t>
                      </a:r>
                    </a:p>
                    <a:p>
                      <a:pPr algn="ctr"/>
                      <a:r>
                        <a:rPr lang="th-TH" sz="3200" b="1" dirty="0" smtClean="0">
                          <a:cs typeface="+mn-cs"/>
                        </a:rPr>
                        <a:t>ส่งเสริมการเกษตร</a:t>
                      </a:r>
                      <a:endParaRPr lang="th-TH" sz="3200" b="1" dirty="0"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h-TH" sz="3200" dirty="0" smtClean="0">
                        <a:cs typeface="+mn-cs"/>
                      </a:endParaRPr>
                    </a:p>
                    <a:p>
                      <a:r>
                        <a:rPr lang="en-US" sz="3200" dirty="0" smtClean="0">
                          <a:cs typeface="+mn-cs"/>
                        </a:rPr>
                        <a:t>Doaeresearch20@gmail.com</a:t>
                      </a:r>
                      <a:endParaRPr lang="th-TH" sz="3200" dirty="0">
                        <a:cs typeface="+mn-cs"/>
                      </a:endParaRPr>
                    </a:p>
                  </a:txBody>
                  <a:tcPr anchor="ctr"/>
                </a:tc>
              </a:tr>
              <a:tr h="1157994">
                <a:tc>
                  <a:txBody>
                    <a:bodyPr/>
                    <a:lstStyle/>
                    <a:p>
                      <a:pPr algn="ctr"/>
                      <a:endParaRPr lang="th-TH" sz="3200" b="1" dirty="0" smtClean="0">
                        <a:cs typeface="+mn-cs"/>
                      </a:endParaRPr>
                    </a:p>
                    <a:p>
                      <a:pPr algn="ctr"/>
                      <a:r>
                        <a:rPr lang="th-TH" sz="3200" b="1" dirty="0" smtClean="0">
                          <a:cs typeface="+mn-cs"/>
                        </a:rPr>
                        <a:t>ผอ.ชาตรี บุญนาค</a:t>
                      </a:r>
                      <a:endParaRPr lang="th-TH" sz="3200" b="1" dirty="0"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h-TH" sz="3200" dirty="0" smtClean="0">
                        <a:cs typeface="+mn-cs"/>
                      </a:endParaRPr>
                    </a:p>
                    <a:p>
                      <a:r>
                        <a:rPr lang="en-US" sz="3200" dirty="0" smtClean="0">
                          <a:cs typeface="+mn-cs"/>
                        </a:rPr>
                        <a:t>08-1924-9233</a:t>
                      </a:r>
                    </a:p>
                    <a:p>
                      <a:r>
                        <a:rPr lang="en-US" sz="3200" dirty="0" smtClean="0">
                          <a:cs typeface="+mn-cs"/>
                        </a:rPr>
                        <a:t>chartreebn@gmail.com</a:t>
                      </a:r>
                    </a:p>
                    <a:p>
                      <a:endParaRPr lang="th-TH" sz="3200" dirty="0">
                        <a:cs typeface="+mn-cs"/>
                      </a:endParaRPr>
                    </a:p>
                  </a:txBody>
                  <a:tcPr anchor="ctr"/>
                </a:tc>
              </a:tr>
              <a:tr h="1687363">
                <a:tc>
                  <a:txBody>
                    <a:bodyPr/>
                    <a:lstStyle/>
                    <a:p>
                      <a:pPr algn="ctr"/>
                      <a:endParaRPr lang="th-TH" sz="3200" b="1" dirty="0" smtClean="0">
                        <a:cs typeface="+mn-cs"/>
                      </a:endParaRPr>
                    </a:p>
                    <a:p>
                      <a:pPr algn="ctr"/>
                      <a:r>
                        <a:rPr lang="th-TH" sz="3200" b="1" dirty="0" smtClean="0">
                          <a:cs typeface="+mn-cs"/>
                        </a:rPr>
                        <a:t>ผอ.สุรัตน์ สงวนทรัพย์</a:t>
                      </a:r>
                      <a:endParaRPr lang="th-TH" sz="3200" b="1" dirty="0"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th-TH" sz="3200" dirty="0" smtClean="0">
                        <a:cs typeface="+mn-cs"/>
                      </a:endParaRPr>
                    </a:p>
                    <a:p>
                      <a:r>
                        <a:rPr lang="en-US" sz="3200" dirty="0" smtClean="0">
                          <a:cs typeface="+mn-cs"/>
                        </a:rPr>
                        <a:t>08-1808-6935</a:t>
                      </a:r>
                    </a:p>
                    <a:p>
                      <a:r>
                        <a:rPr lang="en-US" sz="3200" dirty="0" smtClean="0">
                          <a:cs typeface="+mn-cs"/>
                        </a:rPr>
                        <a:t>suratsang01@yahoo.com</a:t>
                      </a:r>
                      <a:endParaRPr lang="th-TH" sz="3200" dirty="0"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7992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ผลการค้นหารูปภาพสำหรับ ขอบคุณค่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28728" y="1268761"/>
            <a:ext cx="6500858" cy="4517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467544" y="1628800"/>
            <a:ext cx="3024336" cy="41579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สี่เหลี่ยมผืนผ้ามุมมน 2"/>
          <p:cNvSpPr/>
          <p:nvPr/>
        </p:nvSpPr>
        <p:spPr>
          <a:xfrm>
            <a:off x="467544" y="636939"/>
            <a:ext cx="3024336" cy="4157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สี่เหลี่ยมผืนผ้ามุมมน 4"/>
          <p:cNvSpPr/>
          <p:nvPr/>
        </p:nvSpPr>
        <p:spPr>
          <a:xfrm>
            <a:off x="571472" y="2857496"/>
            <a:ext cx="3024336" cy="41579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สี่เหลี่ยมผืนผ้า 1"/>
          <p:cNvSpPr/>
          <p:nvPr/>
        </p:nvSpPr>
        <p:spPr>
          <a:xfrm>
            <a:off x="428596" y="571480"/>
            <a:ext cx="842968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b="1" dirty="0">
                <a:latin typeface="Angsana New" panose="02020603050405020304" pitchFamily="18" charset="-34"/>
              </a:rPr>
              <a:t>ระเบียบวาระการประชุมที่  1	</a:t>
            </a:r>
            <a:r>
              <a:rPr lang="th-TH" b="1" dirty="0" smtClean="0">
                <a:latin typeface="Angsana New" panose="02020603050405020304" pitchFamily="18" charset="-34"/>
              </a:rPr>
              <a:t>      เรื่องประธานแจ้งให้ที่ประชุมทราบ</a:t>
            </a:r>
          </a:p>
          <a:p>
            <a:r>
              <a:rPr lang="th-TH" b="1" dirty="0">
                <a:latin typeface="Angsana New" panose="02020603050405020304" pitchFamily="18" charset="-34"/>
              </a:rPr>
              <a:t>	</a:t>
            </a:r>
            <a:r>
              <a:rPr lang="th-TH" b="1" dirty="0" smtClean="0">
                <a:latin typeface="Angsana New" panose="02020603050405020304" pitchFamily="18" charset="-34"/>
              </a:rPr>
              <a:t>	</a:t>
            </a:r>
          </a:p>
          <a:p>
            <a:endParaRPr lang="th-TH" sz="1000" dirty="0">
              <a:latin typeface="Angsana New" panose="02020603050405020304" pitchFamily="18" charset="-34"/>
            </a:endParaRPr>
          </a:p>
          <a:p>
            <a:r>
              <a:rPr lang="th-TH" b="1" dirty="0" smtClean="0">
                <a:latin typeface="Angsana New" panose="02020603050405020304" pitchFamily="18" charset="-34"/>
              </a:rPr>
              <a:t>ระเบียบ</a:t>
            </a:r>
            <a:r>
              <a:rPr lang="th-TH" b="1" dirty="0">
                <a:latin typeface="Angsana New" panose="02020603050405020304" pitchFamily="18" charset="-34"/>
              </a:rPr>
              <a:t>วาระการประชุมที่  </a:t>
            </a:r>
            <a:r>
              <a:rPr lang="th-TH" b="1" dirty="0" smtClean="0">
                <a:latin typeface="Angsana New" panose="02020603050405020304" pitchFamily="18" charset="-34"/>
              </a:rPr>
              <a:t>2       เรื่องเพื่อทราบ</a:t>
            </a:r>
          </a:p>
          <a:p>
            <a:pPr marL="3143250" lvl="3"/>
            <a:r>
              <a:rPr lang="th-TH" sz="2400" b="1" dirty="0" smtClean="0">
                <a:latin typeface="Angsana New" panose="02020603050405020304" pitchFamily="18" charset="-34"/>
              </a:rPr>
              <a:t>    </a:t>
            </a:r>
            <a:r>
              <a:rPr lang="th-TH" b="1" dirty="0" smtClean="0">
                <a:latin typeface="Angsana New" panose="02020603050405020304" pitchFamily="18" charset="-34"/>
              </a:rPr>
              <a:t>- </a:t>
            </a:r>
            <a:r>
              <a:rPr lang="th-TH" b="1" dirty="0" smtClean="0"/>
              <a:t>สรุปพัฒนาการงานส่งเสริมการเกษตร</a:t>
            </a:r>
          </a:p>
          <a:p>
            <a:pPr lvl="5"/>
            <a:r>
              <a:rPr lang="th-TH" b="1" dirty="0" smtClean="0"/>
              <a:t>    </a:t>
            </a:r>
            <a:r>
              <a:rPr lang="en-US" b="1" dirty="0" smtClean="0"/>
              <a:t>        </a:t>
            </a:r>
            <a:endParaRPr lang="en-US" sz="2000" b="1" dirty="0" smtClean="0"/>
          </a:p>
          <a:p>
            <a:r>
              <a:rPr lang="th-TH" b="1" dirty="0" smtClean="0">
                <a:latin typeface="Angsana New" panose="02020603050405020304" pitchFamily="18" charset="-34"/>
              </a:rPr>
              <a:t>ระเบียบวาระการประชุมที่  3         เรื่องเพื่อพิจารณา</a:t>
            </a:r>
          </a:p>
          <a:p>
            <a:pPr marL="3232150" lvl="0">
              <a:buFont typeface="Arial" pitchFamily="34" charset="0"/>
              <a:buChar char="•"/>
            </a:pPr>
            <a:r>
              <a:rPr lang="th-TH" b="1" dirty="0" smtClean="0"/>
              <a:t> แนวทางพัฒนาระบบส่งเสริมการเกษตร</a:t>
            </a:r>
            <a:endParaRPr lang="en-US" dirty="0" smtClean="0"/>
          </a:p>
          <a:p>
            <a:r>
              <a:rPr lang="th-TH" b="1" dirty="0" smtClean="0">
                <a:solidFill>
                  <a:srgbClr val="0033CC"/>
                </a:solidFill>
              </a:rPr>
              <a:t>                                                        - แนวทางการจัดทำ</a:t>
            </a:r>
            <a:r>
              <a:rPr lang="th-TH" b="1" dirty="0" err="1" smtClean="0">
                <a:solidFill>
                  <a:srgbClr val="0033CC"/>
                </a:solidFill>
              </a:rPr>
              <a:t>ปฎิ</a:t>
            </a:r>
            <a:r>
              <a:rPr lang="th-TH" b="1" dirty="0" smtClean="0">
                <a:solidFill>
                  <a:srgbClr val="0033CC"/>
                </a:solidFill>
              </a:rPr>
              <a:t>ทินการปฏิบัติงานตามระบบ</a:t>
            </a:r>
          </a:p>
          <a:p>
            <a:r>
              <a:rPr lang="th-TH" b="1" dirty="0" smtClean="0">
                <a:solidFill>
                  <a:srgbClr val="0033CC"/>
                </a:solidFill>
              </a:rPr>
              <a:t>                                                         ส่งเสริมการเกษตร งบประมาณ 2560</a:t>
            </a:r>
            <a:endParaRPr lang="en-US" b="1" dirty="0" smtClean="0">
              <a:solidFill>
                <a:srgbClr val="0033CC"/>
              </a:solidFill>
            </a:endParaRPr>
          </a:p>
          <a:p>
            <a:r>
              <a:rPr lang="th-TH" b="1" dirty="0" smtClean="0">
                <a:solidFill>
                  <a:srgbClr val="0033CC"/>
                </a:solidFill>
              </a:rPr>
              <a:t>                                                        - </a:t>
            </a:r>
            <a:r>
              <a:rPr lang="en-US" sz="2000" b="1" dirty="0" smtClean="0">
                <a:solidFill>
                  <a:srgbClr val="0033CC"/>
                </a:solidFill>
              </a:rPr>
              <a:t>Road Map </a:t>
            </a:r>
            <a:r>
              <a:rPr lang="th-TH" b="1" dirty="0" err="1" smtClean="0">
                <a:solidFill>
                  <a:srgbClr val="0033CC"/>
                </a:solidFill>
              </a:rPr>
              <a:t>ศพก.</a:t>
            </a:r>
            <a:endParaRPr lang="en-US" b="1" dirty="0" smtClean="0">
              <a:solidFill>
                <a:srgbClr val="0033CC"/>
              </a:solidFill>
            </a:endParaRPr>
          </a:p>
          <a:p>
            <a:r>
              <a:rPr lang="th-TH" b="1" dirty="0" smtClean="0">
                <a:solidFill>
                  <a:srgbClr val="0033CC"/>
                </a:solidFill>
              </a:rPr>
              <a:t>                                                        - โครงการศาลาเรียนรู้</a:t>
            </a:r>
            <a:endParaRPr lang="en-US" b="1" dirty="0" smtClean="0">
              <a:solidFill>
                <a:srgbClr val="0033CC"/>
              </a:solidFill>
            </a:endParaRPr>
          </a:p>
          <a:p>
            <a:pPr lvl="3">
              <a:buFont typeface="Arial" pitchFamily="34" charset="0"/>
              <a:buChar char="•"/>
            </a:pPr>
            <a:endParaRPr lang="en-US" sz="1600" dirty="0" smtClean="0"/>
          </a:p>
          <a:p>
            <a:endParaRPr lang="th-TH" sz="1000" b="1" dirty="0" smtClean="0">
              <a:latin typeface="Angsana New" panose="02020603050405020304" pitchFamily="18" charset="-34"/>
            </a:endParaRPr>
          </a:p>
          <a:p>
            <a:endParaRPr lang="th-TH" b="1" dirty="0" smtClean="0">
              <a:latin typeface="Angsana New" panose="02020603050405020304" pitchFamily="18" charset="-34"/>
            </a:endParaRPr>
          </a:p>
          <a:p>
            <a:r>
              <a:rPr lang="th-TH" b="1" dirty="0">
                <a:latin typeface="Angsana New" panose="02020603050405020304" pitchFamily="18" charset="-34"/>
              </a:rPr>
              <a:t>	</a:t>
            </a:r>
            <a:r>
              <a:rPr lang="th-TH" b="1" dirty="0" smtClean="0">
                <a:latin typeface="Angsana New" panose="02020603050405020304" pitchFamily="18" charset="-34"/>
              </a:rPr>
              <a:t>	</a:t>
            </a:r>
            <a:endParaRPr lang="en-US" dirty="0">
              <a:latin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388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มุมมน 5"/>
          <p:cNvSpPr/>
          <p:nvPr/>
        </p:nvSpPr>
        <p:spPr>
          <a:xfrm>
            <a:off x="642910" y="3643314"/>
            <a:ext cx="3024336" cy="77298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b="1" dirty="0" smtClean="0">
                <a:solidFill>
                  <a:schemeClr val="tx1"/>
                </a:solidFill>
                <a:latin typeface="Angsana New" panose="02020603050405020304" pitchFamily="18" charset="-34"/>
              </a:rPr>
              <a:t>ระเบียบวาระการประชุมที่  4	</a:t>
            </a:r>
            <a:endParaRPr lang="en-US" dirty="0">
              <a:solidFill>
                <a:schemeClr val="tx1"/>
              </a:solidFill>
              <a:latin typeface="Angsana New" panose="02020603050405020304" pitchFamily="18" charset="-34"/>
            </a:endParaRP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3857620" y="3857628"/>
            <a:ext cx="16690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b="1" dirty="0" smtClean="0">
                <a:latin typeface="Angsana New" panose="02020603050405020304" pitchFamily="18" charset="-34"/>
              </a:rPr>
              <a:t>เรื่องอื่นๆ (ถ้ามี)</a:t>
            </a:r>
            <a:endParaRPr lang="en-US" dirty="0">
              <a:latin typeface="Angsana New" panose="02020603050405020304" pitchFamily="18" charset="-34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1000100" y="642918"/>
            <a:ext cx="650085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th-TH" b="1" dirty="0" smtClean="0"/>
              <a:t> แผนการพัฒนาระบบส่งเสริมการเกษตร</a:t>
            </a:r>
            <a:endParaRPr lang="en-US" dirty="0" smtClean="0"/>
          </a:p>
          <a:p>
            <a:r>
              <a:rPr lang="th-TH" b="1" dirty="0" smtClean="0">
                <a:solidFill>
                  <a:srgbClr val="0033CC"/>
                </a:solidFill>
              </a:rPr>
              <a:t>   </a:t>
            </a:r>
            <a:r>
              <a:rPr lang="th-TH" dirty="0" smtClean="0">
                <a:solidFill>
                  <a:srgbClr val="0033CC"/>
                </a:solidFill>
              </a:rPr>
              <a:t>- พิจารณายกร่างระบบส่งเสริมการเกษตร  (ต.ค.-พ.ย. 59) </a:t>
            </a:r>
            <a:endParaRPr lang="en-US" dirty="0" smtClean="0">
              <a:solidFill>
                <a:srgbClr val="0033CC"/>
              </a:solidFill>
            </a:endParaRPr>
          </a:p>
          <a:p>
            <a:r>
              <a:rPr lang="th-TH" dirty="0" smtClean="0">
                <a:solidFill>
                  <a:srgbClr val="0033CC"/>
                </a:solidFill>
              </a:rPr>
              <a:t>   - ประชาพิจารณ์   (ธ.ค. 59)</a:t>
            </a:r>
            <a:endParaRPr lang="en-US" dirty="0" smtClean="0">
              <a:solidFill>
                <a:srgbClr val="0033CC"/>
              </a:solidFill>
            </a:endParaRPr>
          </a:p>
          <a:p>
            <a:r>
              <a:rPr lang="th-TH" dirty="0" smtClean="0">
                <a:solidFill>
                  <a:srgbClr val="0033CC"/>
                </a:solidFill>
              </a:rPr>
              <a:t>   - ปรับปรุงข้อมูล  (ม.ค. 59)</a:t>
            </a:r>
            <a:endParaRPr lang="en-US" dirty="0" smtClean="0">
              <a:solidFill>
                <a:srgbClr val="0033CC"/>
              </a:solidFill>
            </a:endParaRPr>
          </a:p>
          <a:p>
            <a:r>
              <a:rPr lang="th-TH" dirty="0" smtClean="0">
                <a:solidFill>
                  <a:srgbClr val="0033CC"/>
                </a:solidFill>
              </a:rPr>
              <a:t>   - ชี้แจงทำความเข้าใจ  (ม.ค. 60</a:t>
            </a:r>
            <a:endParaRPr lang="th-TH" b="1" dirty="0" smtClean="0">
              <a:solidFill>
                <a:srgbClr val="0033CC"/>
              </a:solidFill>
              <a:latin typeface="Angsana New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มุมมน 1"/>
          <p:cNvSpPr/>
          <p:nvPr/>
        </p:nvSpPr>
        <p:spPr>
          <a:xfrm>
            <a:off x="323528" y="260648"/>
            <a:ext cx="4464496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360040" y="260648"/>
            <a:ext cx="8460432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600" b="1" dirty="0">
                <a:latin typeface="Angsana New" panose="02020603050405020304" pitchFamily="18" charset="-34"/>
              </a:rPr>
              <a:t>ระเบียบวาระการประชุมที่  1</a:t>
            </a:r>
            <a:r>
              <a:rPr lang="th-TH" sz="4400" b="1" dirty="0">
                <a:latin typeface="Angsana New" panose="02020603050405020304" pitchFamily="18" charset="-34"/>
              </a:rPr>
              <a:t>	</a:t>
            </a:r>
            <a:endParaRPr lang="th-TH" sz="4400" b="1" dirty="0" smtClean="0">
              <a:latin typeface="Angsana New" panose="02020603050405020304" pitchFamily="18" charset="-34"/>
            </a:endParaRPr>
          </a:p>
          <a:p>
            <a:endParaRPr lang="th-TH" sz="2000" b="1" dirty="0" smtClean="0">
              <a:latin typeface="Angsana New" panose="02020603050405020304" pitchFamily="18" charset="-34"/>
            </a:endParaRPr>
          </a:p>
          <a:p>
            <a:r>
              <a:rPr lang="th-TH" sz="4400" b="1" dirty="0">
                <a:latin typeface="Angsana New" panose="02020603050405020304" pitchFamily="18" charset="-34"/>
              </a:rPr>
              <a:t>	</a:t>
            </a:r>
            <a:r>
              <a:rPr lang="th-TH" sz="4400" b="1" dirty="0" smtClean="0">
                <a:latin typeface="Angsana New" panose="02020603050405020304" pitchFamily="18" charset="-34"/>
              </a:rPr>
              <a:t>	</a:t>
            </a:r>
            <a:r>
              <a:rPr lang="th-TH" sz="3600" b="1" dirty="0" smtClean="0">
                <a:solidFill>
                  <a:srgbClr val="0033CC"/>
                </a:solidFill>
                <a:latin typeface="Angsana New" panose="02020603050405020304" pitchFamily="18" charset="-34"/>
              </a:rPr>
              <a:t>เรื่อง</a:t>
            </a:r>
            <a:r>
              <a:rPr lang="th-TH" sz="3600" b="1" dirty="0">
                <a:solidFill>
                  <a:srgbClr val="0033CC"/>
                </a:solidFill>
                <a:latin typeface="Angsana New" panose="02020603050405020304" pitchFamily="18" charset="-34"/>
              </a:rPr>
              <a:t>ประธานแจ้งให้ที่ประชุม</a:t>
            </a:r>
            <a:r>
              <a:rPr lang="th-TH" sz="3600" b="1" dirty="0" smtClean="0">
                <a:solidFill>
                  <a:srgbClr val="0033CC"/>
                </a:solidFill>
                <a:latin typeface="Angsana New" panose="02020603050405020304" pitchFamily="18" charset="-34"/>
              </a:rPr>
              <a:t>ทราบ</a:t>
            </a:r>
          </a:p>
          <a:p>
            <a:endParaRPr lang="th-TH" sz="1400" dirty="0">
              <a:latin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649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มุมมน 2"/>
          <p:cNvSpPr/>
          <p:nvPr/>
        </p:nvSpPr>
        <p:spPr>
          <a:xfrm>
            <a:off x="179512" y="476672"/>
            <a:ext cx="3960440" cy="64807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สี่เหลี่ยมผืนผ้า 1"/>
          <p:cNvSpPr/>
          <p:nvPr/>
        </p:nvSpPr>
        <p:spPr>
          <a:xfrm>
            <a:off x="144016" y="552743"/>
            <a:ext cx="896448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600" b="1" dirty="0" smtClean="0">
                <a:latin typeface="Angsana New" panose="02020603050405020304" pitchFamily="18" charset="-34"/>
              </a:rPr>
              <a:t>   ระเบียบ</a:t>
            </a:r>
            <a:r>
              <a:rPr lang="th-TH" sz="3600" b="1" dirty="0">
                <a:latin typeface="Angsana New" panose="02020603050405020304" pitchFamily="18" charset="-34"/>
              </a:rPr>
              <a:t>วาระการประชุมที่  2 </a:t>
            </a:r>
            <a:endParaRPr lang="th-TH" sz="3600" b="1" dirty="0" smtClean="0">
              <a:latin typeface="Angsana New" panose="02020603050405020304" pitchFamily="18" charset="-34"/>
            </a:endParaRPr>
          </a:p>
          <a:p>
            <a:endParaRPr lang="th-TH" sz="2000" b="1" dirty="0">
              <a:latin typeface="Angsana New" panose="02020603050405020304" pitchFamily="18" charset="-34"/>
            </a:endParaRPr>
          </a:p>
          <a:p>
            <a:r>
              <a:rPr lang="th-TH" sz="3600" b="1" dirty="0">
                <a:latin typeface="Angsana New" panose="02020603050405020304" pitchFamily="18" charset="-34"/>
              </a:rPr>
              <a:t> </a:t>
            </a:r>
            <a:r>
              <a:rPr lang="th-TH" sz="3600" b="1" dirty="0" smtClean="0">
                <a:latin typeface="Angsana New" panose="02020603050405020304" pitchFamily="18" charset="-34"/>
              </a:rPr>
              <a:t>                </a:t>
            </a:r>
            <a:r>
              <a:rPr lang="th-TH" sz="3600" b="1" dirty="0" smtClean="0">
                <a:solidFill>
                  <a:srgbClr val="0033CC"/>
                </a:solidFill>
                <a:latin typeface="Angsana New" panose="02020603050405020304" pitchFamily="18" charset="-34"/>
              </a:rPr>
              <a:t>เรื่องเพื่อทราบ</a:t>
            </a:r>
            <a:endParaRPr lang="th-TH" sz="3600" dirty="0">
              <a:solidFill>
                <a:srgbClr val="0033CC"/>
              </a:solidFill>
              <a:latin typeface="Angsana New" panose="02020603050405020304" pitchFamily="18" charset="-34"/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1142976" y="2000240"/>
            <a:ext cx="7358114" cy="16927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33CC"/>
                </a:solidFill>
              </a:rPr>
              <a:t> </a:t>
            </a:r>
            <a:r>
              <a:rPr lang="th-TH" sz="3600" b="1" dirty="0" smtClean="0">
                <a:solidFill>
                  <a:srgbClr val="0033CC"/>
                </a:solidFill>
              </a:rPr>
              <a:t>สรุปพัฒนาการงานส่งเสริมการเกษตร (เอกสารแนบ ที่ 1)</a:t>
            </a:r>
          </a:p>
          <a:p>
            <a:r>
              <a:rPr lang="en-US" b="1" smtClean="0">
                <a:solidFill>
                  <a:srgbClr val="7030A0"/>
                </a:solidFill>
              </a:rPr>
              <a:t>   </a:t>
            </a:r>
            <a:r>
              <a:rPr lang="th-TH" sz="3600" b="1" dirty="0" smtClean="0">
                <a:solidFill>
                  <a:srgbClr val="7030A0"/>
                </a:solidFill>
              </a:rPr>
              <a:t>( เอกสารแนบ ที่ 2 )</a:t>
            </a:r>
          </a:p>
          <a:p>
            <a:endParaRPr lang="th-TH" sz="3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830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มุมมน 2"/>
          <p:cNvSpPr/>
          <p:nvPr/>
        </p:nvSpPr>
        <p:spPr>
          <a:xfrm>
            <a:off x="467544" y="260648"/>
            <a:ext cx="3960440" cy="64807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สี่เหลี่ยมผืนผ้า 1"/>
          <p:cNvSpPr/>
          <p:nvPr/>
        </p:nvSpPr>
        <p:spPr>
          <a:xfrm>
            <a:off x="539552" y="332657"/>
            <a:ext cx="681853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600" b="1" dirty="0">
                <a:latin typeface="Angsana New" panose="02020603050405020304" pitchFamily="18" charset="-34"/>
              </a:rPr>
              <a:t>ระเบียบวาระการประชุมที่  3 </a:t>
            </a:r>
            <a:endParaRPr lang="th-TH" sz="3600" b="1" dirty="0" smtClean="0">
              <a:latin typeface="Angsana New" panose="02020603050405020304" pitchFamily="18" charset="-34"/>
            </a:endParaRPr>
          </a:p>
          <a:p>
            <a:endParaRPr lang="th-TH" sz="2000" b="1" dirty="0">
              <a:latin typeface="Angsana New" panose="02020603050405020304" pitchFamily="18" charset="-34"/>
            </a:endParaRPr>
          </a:p>
          <a:p>
            <a:r>
              <a:rPr lang="th-TH" sz="3600" b="1" dirty="0">
                <a:latin typeface="Angsana New" panose="02020603050405020304" pitchFamily="18" charset="-34"/>
              </a:rPr>
              <a:t>		</a:t>
            </a:r>
            <a:endParaRPr lang="th-TH" sz="3600" dirty="0"/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251520" y="2708920"/>
            <a:ext cx="84249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h-TH" dirty="0" smtClean="0">
              <a:latin typeface="Angsana New" panose="02020603050405020304" pitchFamily="18" charset="-34"/>
            </a:endParaRPr>
          </a:p>
          <a:p>
            <a:endParaRPr lang="th-TH" dirty="0">
              <a:latin typeface="Angsana New" panose="02020603050405020304" pitchFamily="18" charset="-34"/>
            </a:endParaRPr>
          </a:p>
          <a:p>
            <a:endParaRPr lang="th-TH" dirty="0">
              <a:latin typeface="Angsana New" panose="02020603050405020304" pitchFamily="18" charset="-34"/>
            </a:endParaRP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1857356" y="1285860"/>
            <a:ext cx="3429024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3600" b="1" dirty="0" smtClean="0">
                <a:solidFill>
                  <a:srgbClr val="002060"/>
                </a:solidFill>
                <a:latin typeface="Angsana New" panose="02020603050405020304" pitchFamily="18" charset="-34"/>
              </a:rPr>
              <a:t>เรื่องเพื่อพิจารณา</a:t>
            </a:r>
            <a:endParaRPr lang="th-TH" sz="3600" dirty="0">
              <a:solidFill>
                <a:srgbClr val="002060"/>
              </a:solidFill>
              <a:latin typeface="Angsana New" panose="02020603050405020304" pitchFamily="18" charset="-34"/>
            </a:endParaRP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1142976" y="2071678"/>
            <a:ext cx="7429552" cy="28007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h-TH" sz="3600" b="1" dirty="0" smtClean="0">
                <a:solidFill>
                  <a:srgbClr val="0033CC"/>
                </a:solidFill>
              </a:rPr>
              <a:t>แนวทางพัฒนาระบบส่งเสริมการเกษตร(เอกสารแนบ ที่ 3 )</a:t>
            </a:r>
            <a:r>
              <a:rPr lang="en-US" sz="3600" b="1" dirty="0" smtClean="0">
                <a:solidFill>
                  <a:srgbClr val="0033CC"/>
                </a:solidFill>
              </a:rPr>
              <a:t> </a:t>
            </a:r>
            <a:endParaRPr lang="th-TH" sz="3600" b="1" dirty="0" smtClean="0">
              <a:solidFill>
                <a:srgbClr val="0033CC"/>
              </a:solidFill>
            </a:endParaRPr>
          </a:p>
          <a:p>
            <a:r>
              <a:rPr lang="th-TH" sz="3200" b="1" dirty="0" smtClean="0">
                <a:solidFill>
                  <a:srgbClr val="7030A0"/>
                </a:solidFill>
              </a:rPr>
              <a:t>                 - แนวทางการจัดทำปฏิบัติงานระบบส่งเสริมการเกษตร </a:t>
            </a:r>
          </a:p>
          <a:p>
            <a:r>
              <a:rPr lang="th-TH" sz="3200" b="1" dirty="0" smtClean="0">
                <a:solidFill>
                  <a:srgbClr val="7030A0"/>
                </a:solidFill>
              </a:rPr>
              <a:t>                    ปีงบประมาณ 2560 (เอกสารแนบ ที่ 4 )</a:t>
            </a:r>
            <a:r>
              <a:rPr lang="en-US" sz="3600" b="1" dirty="0" smtClean="0">
                <a:solidFill>
                  <a:srgbClr val="7030A0"/>
                </a:solidFill>
              </a:rPr>
              <a:t> </a:t>
            </a:r>
            <a:endParaRPr lang="th-TH" sz="3600" b="1" dirty="0" smtClean="0">
              <a:solidFill>
                <a:srgbClr val="7030A0"/>
              </a:solidFill>
            </a:endParaRPr>
          </a:p>
          <a:p>
            <a:r>
              <a:rPr lang="en-US" sz="3600" b="1" dirty="0" smtClean="0">
                <a:solidFill>
                  <a:srgbClr val="0033CC"/>
                </a:solidFill>
              </a:rPr>
              <a:t>         </a:t>
            </a:r>
            <a:r>
              <a:rPr lang="en-US" sz="2400" b="1" dirty="0" smtClean="0">
                <a:solidFill>
                  <a:srgbClr val="0033CC"/>
                </a:solidFill>
              </a:rPr>
              <a:t>- R0ad Map </a:t>
            </a:r>
            <a:r>
              <a:rPr lang="th-TH" sz="3200" b="1" dirty="0" err="1" smtClean="0">
                <a:solidFill>
                  <a:srgbClr val="0033CC"/>
                </a:solidFill>
              </a:rPr>
              <a:t>ศพก.</a:t>
            </a:r>
            <a:r>
              <a:rPr lang="th-TH" sz="3200" b="1" dirty="0" smtClean="0">
                <a:solidFill>
                  <a:srgbClr val="0033CC"/>
                </a:solidFill>
              </a:rPr>
              <a:t>(เอกสารแนบที่ 5)</a:t>
            </a:r>
          </a:p>
          <a:p>
            <a:r>
              <a:rPr lang="en-US" sz="3600" b="1" dirty="0" smtClean="0">
                <a:solidFill>
                  <a:srgbClr val="0033CC"/>
                </a:solidFill>
              </a:rPr>
              <a:t>         </a:t>
            </a:r>
            <a:r>
              <a:rPr lang="en-US" sz="3200" b="1" dirty="0" smtClean="0">
                <a:solidFill>
                  <a:srgbClr val="0033CC"/>
                </a:solidFill>
              </a:rPr>
              <a:t>-</a:t>
            </a:r>
            <a:r>
              <a:rPr lang="th-TH" sz="3200" b="1" dirty="0" smtClean="0">
                <a:solidFill>
                  <a:srgbClr val="0033CC"/>
                </a:solidFill>
              </a:rPr>
              <a:t> โครงการศาลาเรียนรู้(เอกสารแนบ ที่ 6)</a:t>
            </a:r>
            <a:endParaRPr lang="th-TH" sz="3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556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1142976" y="1000108"/>
            <a:ext cx="6286544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h-TH" sz="3600" b="1" dirty="0" smtClean="0">
                <a:latin typeface="Angsana New" panose="02020603050405020304" pitchFamily="18" charset="-34"/>
              </a:rPr>
              <a:t>แผนการพัฒนาระบบส่งเสริมการเกษตร</a:t>
            </a:r>
            <a:endParaRPr lang="th-TH" sz="3600" dirty="0">
              <a:latin typeface="Angsana New" panose="02020603050405020304" pitchFamily="18" charset="-34"/>
            </a:endParaRP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1071538" y="2071678"/>
            <a:ext cx="7429552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3600" b="1" dirty="0" smtClean="0">
                <a:solidFill>
                  <a:srgbClr val="0033CC"/>
                </a:solidFill>
              </a:rPr>
              <a:t>1. พิจารณายกร่างระบบส่งเสริมการเกษตร  (ต.ค.-พ.ย. 59) </a:t>
            </a:r>
          </a:p>
          <a:p>
            <a:r>
              <a:rPr lang="th-TH" sz="3600" b="1" dirty="0" smtClean="0">
                <a:solidFill>
                  <a:srgbClr val="C00000"/>
                </a:solidFill>
              </a:rPr>
              <a:t>2. ประชาพิจารณ์   (ธ.ค. 59)</a:t>
            </a:r>
          </a:p>
          <a:p>
            <a:r>
              <a:rPr lang="th-TH" sz="3600" b="1" dirty="0" smtClean="0">
                <a:solidFill>
                  <a:srgbClr val="7030A0"/>
                </a:solidFill>
              </a:rPr>
              <a:t>3. ปรับปรุงข้อมูล  (ม.ค. 59)</a:t>
            </a:r>
          </a:p>
          <a:p>
            <a:r>
              <a:rPr lang="th-TH" sz="3600" b="1" dirty="0" smtClean="0">
                <a:solidFill>
                  <a:srgbClr val="0033CC"/>
                </a:solidFill>
              </a:rPr>
              <a:t>4. ชี้แจงทำความเข้าใจ  (ม.ค. 60)</a:t>
            </a:r>
            <a:endParaRPr lang="th-TH" sz="3600" b="1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มุมมน 2"/>
          <p:cNvSpPr/>
          <p:nvPr/>
        </p:nvSpPr>
        <p:spPr>
          <a:xfrm>
            <a:off x="755576" y="404664"/>
            <a:ext cx="3960440" cy="64807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สี่เหลี่ยมผืนผ้า 1"/>
          <p:cNvSpPr/>
          <p:nvPr/>
        </p:nvSpPr>
        <p:spPr>
          <a:xfrm>
            <a:off x="899592" y="476673"/>
            <a:ext cx="45296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600" b="1" dirty="0">
                <a:latin typeface="Angsana New" panose="02020603050405020304" pitchFamily="18" charset="-34"/>
              </a:rPr>
              <a:t>ระเบียบวาระการประชุมที่  </a:t>
            </a:r>
            <a:r>
              <a:rPr lang="th-TH" sz="3600" b="1" dirty="0" smtClean="0">
                <a:latin typeface="Angsana New" panose="02020603050405020304" pitchFamily="18" charset="-34"/>
              </a:rPr>
              <a:t>4</a:t>
            </a:r>
          </a:p>
          <a:p>
            <a:r>
              <a:rPr lang="th-TH" sz="1800" b="1" dirty="0">
                <a:latin typeface="Angsana New" panose="02020603050405020304" pitchFamily="18" charset="-34"/>
              </a:rPr>
              <a:t>	</a:t>
            </a:r>
          </a:p>
          <a:p>
            <a:r>
              <a:rPr lang="th-TH" sz="3600" b="1" dirty="0">
                <a:latin typeface="Angsana New" panose="02020603050405020304" pitchFamily="18" charset="-34"/>
              </a:rPr>
              <a:t>		</a:t>
            </a:r>
            <a:endParaRPr lang="en-US" sz="3600" dirty="0">
              <a:latin typeface="Angsana New" panose="02020603050405020304" pitchFamily="18" charset="-34"/>
            </a:endParaRPr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2071670" y="1571612"/>
            <a:ext cx="20906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600" b="1" dirty="0" smtClean="0">
                <a:solidFill>
                  <a:srgbClr val="0033CC"/>
                </a:solidFill>
                <a:latin typeface="Angsana New" panose="02020603050405020304" pitchFamily="18" charset="-34"/>
              </a:rPr>
              <a:t>เรื่องอื่นๆ (ถ้ามี)</a:t>
            </a:r>
            <a:endParaRPr lang="th-TH" sz="36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3489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101080" y="692696"/>
            <a:ext cx="1590600" cy="87891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spc="-50" dirty="0" smtClean="0"/>
              <a:t>องค์กร</a:t>
            </a:r>
          </a:p>
          <a:p>
            <a:pPr algn="ctr"/>
            <a:r>
              <a:rPr lang="th-TH" sz="2400" b="1" spc="-50" dirty="0" smtClean="0"/>
              <a:t>และบทบาท</a:t>
            </a:r>
            <a:endParaRPr lang="th-TH" sz="2400" b="1" spc="-50" dirty="0"/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1807096" y="692696"/>
            <a:ext cx="1828800" cy="87891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</a:rPr>
              <a:t>ระบบถ่ายทอดความรู้</a:t>
            </a:r>
            <a:endParaRPr lang="th-TH" sz="2400" b="1" dirty="0">
              <a:solidFill>
                <a:schemeClr val="tx1"/>
              </a:solidFill>
            </a:endParaRPr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3759762" y="692696"/>
            <a:ext cx="1676334" cy="87891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/>
              <a:t>ระบบการเยี่ยม</a:t>
            </a:r>
            <a:endParaRPr lang="th-TH" sz="2400" b="1" dirty="0"/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5580112" y="692696"/>
            <a:ext cx="1656184" cy="87891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/>
              <a:t>ระบบนิเทศ</a:t>
            </a:r>
            <a:endParaRPr lang="th-TH" sz="2400" b="1" dirty="0"/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7308304" y="692696"/>
            <a:ext cx="1800200" cy="87891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/>
              <a:t>ระบบสนับสนุน</a:t>
            </a:r>
            <a:endParaRPr lang="th-TH" sz="2400" b="1" dirty="0"/>
          </a:p>
        </p:txBody>
      </p:sp>
      <p:sp>
        <p:nvSpPr>
          <p:cNvPr id="7" name="สี่เหลี่ยมผืนผ้ามุมมน 6"/>
          <p:cNvSpPr/>
          <p:nvPr/>
        </p:nvSpPr>
        <p:spPr>
          <a:xfrm>
            <a:off x="72480" y="1700808"/>
            <a:ext cx="1691208" cy="208538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2000" dirty="0" smtClean="0"/>
              <a:t>1.</a:t>
            </a:r>
            <a:r>
              <a:rPr lang="th-TH" sz="2000" dirty="0" smtClean="0"/>
              <a:t> องค์กร</a:t>
            </a:r>
          </a:p>
          <a:p>
            <a:r>
              <a:rPr lang="en-US" sz="2000" dirty="0" smtClean="0"/>
              <a:t>2</a:t>
            </a:r>
            <a:r>
              <a:rPr lang="en-US" sz="2000" dirty="0" smtClean="0"/>
              <a:t>. Process</a:t>
            </a:r>
            <a:endParaRPr lang="en-US" sz="2000" dirty="0" smtClean="0"/>
          </a:p>
          <a:p>
            <a:r>
              <a:rPr lang="en-US" sz="2000" dirty="0" smtClean="0"/>
              <a:t> </a:t>
            </a:r>
            <a:r>
              <a:rPr lang="th-TH" sz="2000" dirty="0" smtClean="0"/>
              <a:t>   </a:t>
            </a:r>
            <a:r>
              <a:rPr lang="th-TH" sz="2000" dirty="0" smtClean="0"/>
              <a:t> (</a:t>
            </a:r>
            <a:r>
              <a:rPr lang="th-TH" sz="2000" dirty="0" smtClean="0"/>
              <a:t>ทำอะไร)</a:t>
            </a:r>
          </a:p>
          <a:p>
            <a:r>
              <a:rPr lang="en-US" sz="2000" dirty="0" smtClean="0"/>
              <a:t>3. </a:t>
            </a:r>
            <a:r>
              <a:rPr lang="th-TH" sz="2000" dirty="0" smtClean="0"/>
              <a:t>บทบาทของแต่ละหน่วยงาน</a:t>
            </a:r>
          </a:p>
          <a:p>
            <a:r>
              <a:rPr lang="en-US" sz="2000" dirty="0" smtClean="0"/>
              <a:t>4. </a:t>
            </a:r>
            <a:r>
              <a:rPr lang="th-TH" sz="2000" dirty="0" smtClean="0"/>
              <a:t>แผนปฏิบัติ</a:t>
            </a:r>
            <a:endParaRPr lang="th-TH" sz="2000" dirty="0"/>
          </a:p>
        </p:txBody>
      </p:sp>
      <p:sp>
        <p:nvSpPr>
          <p:cNvPr id="8" name="สี่เหลี่ยมผืนผ้ามุมมน 7"/>
          <p:cNvSpPr/>
          <p:nvPr/>
        </p:nvSpPr>
        <p:spPr>
          <a:xfrm>
            <a:off x="1857356" y="1676230"/>
            <a:ext cx="1807040" cy="203852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marL="174625" indent="-174625">
              <a:buAutoNum type="arabicPeriod"/>
            </a:pPr>
            <a:r>
              <a:rPr lang="th-TH" sz="2000" dirty="0" smtClean="0"/>
              <a:t> อบรม </a:t>
            </a:r>
            <a:endParaRPr lang="th-TH" sz="2000" dirty="0" smtClean="0"/>
          </a:p>
          <a:p>
            <a:pPr marL="261938" indent="-261938">
              <a:buAutoNum type="arabicPeriod"/>
            </a:pPr>
            <a:r>
              <a:rPr lang="th-TH" sz="2000" spc="-50" dirty="0" smtClean="0"/>
              <a:t>ดูงาน </a:t>
            </a:r>
            <a:r>
              <a:rPr lang="en-US" sz="2000" spc="-50" dirty="0" smtClean="0"/>
              <a:t>/</a:t>
            </a:r>
            <a:r>
              <a:rPr lang="th-TH" sz="2000" spc="-50" dirty="0" smtClean="0"/>
              <a:t>เวทีประชุม</a:t>
            </a:r>
            <a:endParaRPr lang="th-TH" sz="2000" spc="-50" dirty="0" smtClean="0"/>
          </a:p>
          <a:p>
            <a:pPr marL="261938" indent="-261938">
              <a:buAutoNum type="arabicPeriod"/>
            </a:pPr>
            <a:r>
              <a:rPr lang="th-TH" sz="2000" dirty="0" smtClean="0"/>
              <a:t>เนื้อหา</a:t>
            </a:r>
          </a:p>
          <a:p>
            <a:pPr marL="261938" indent="-261938">
              <a:buAutoNum type="arabicPeriod"/>
            </a:pPr>
            <a:r>
              <a:rPr lang="th-TH" sz="2000" dirty="0" smtClean="0"/>
              <a:t>ช่วงเวลา</a:t>
            </a:r>
          </a:p>
          <a:p>
            <a:pPr marL="261938" indent="-261938">
              <a:buAutoNum type="arabicPeriod"/>
            </a:pPr>
            <a:r>
              <a:rPr lang="th-TH" sz="2000" dirty="0" smtClean="0"/>
              <a:t>หน่วยงาน</a:t>
            </a:r>
            <a:endParaRPr lang="th-TH" sz="2000" dirty="0"/>
          </a:p>
        </p:txBody>
      </p:sp>
      <p:sp>
        <p:nvSpPr>
          <p:cNvPr id="9" name="สี่เหลี่ยมผืนผ้ามุมมน 8"/>
          <p:cNvSpPr/>
          <p:nvPr/>
        </p:nvSpPr>
        <p:spPr>
          <a:xfrm>
            <a:off x="3759762" y="1700809"/>
            <a:ext cx="1740932" cy="201394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indent="174625">
              <a:buFontTx/>
              <a:buChar char="-"/>
            </a:pPr>
            <a:r>
              <a:rPr lang="th-TH" sz="2000" dirty="0" smtClean="0"/>
              <a:t>เป้าหมาย</a:t>
            </a:r>
          </a:p>
          <a:p>
            <a:pPr indent="174625">
              <a:buFontTx/>
              <a:buChar char="-"/>
            </a:pPr>
            <a:r>
              <a:rPr lang="th-TH" sz="2000" dirty="0" smtClean="0"/>
              <a:t>ที่ไหน</a:t>
            </a:r>
          </a:p>
          <a:p>
            <a:pPr indent="174625">
              <a:buFontTx/>
              <a:buChar char="-"/>
            </a:pPr>
            <a:r>
              <a:rPr lang="th-TH" sz="2000" dirty="0" smtClean="0"/>
              <a:t>เมื่อไร</a:t>
            </a:r>
            <a:endParaRPr lang="th-TH" sz="2000" dirty="0" smtClean="0"/>
          </a:p>
          <a:p>
            <a:pPr indent="174625">
              <a:buFontTx/>
              <a:buChar char="-"/>
            </a:pPr>
            <a:r>
              <a:rPr lang="th-TH" sz="2000" dirty="0" smtClean="0"/>
              <a:t>กิจกรรม</a:t>
            </a:r>
          </a:p>
        </p:txBody>
      </p:sp>
      <p:sp>
        <p:nvSpPr>
          <p:cNvPr id="10" name="สี่เหลี่ยมผืนผ้ามุมมน 9"/>
          <p:cNvSpPr/>
          <p:nvPr/>
        </p:nvSpPr>
        <p:spPr>
          <a:xfrm>
            <a:off x="5607766" y="1700809"/>
            <a:ext cx="1691208" cy="208538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2000" dirty="0" smtClean="0"/>
              <a:t>-</a:t>
            </a:r>
            <a:r>
              <a:rPr lang="th-TH" sz="2000" dirty="0" smtClean="0"/>
              <a:t> กรม</a:t>
            </a:r>
          </a:p>
          <a:p>
            <a:r>
              <a:rPr lang="en-US" sz="2000" dirty="0" smtClean="0"/>
              <a:t>- </a:t>
            </a:r>
            <a:r>
              <a:rPr lang="th-TH" sz="2000" dirty="0" smtClean="0"/>
              <a:t>เขต</a:t>
            </a:r>
          </a:p>
          <a:p>
            <a:r>
              <a:rPr lang="en-US" sz="2000" dirty="0" smtClean="0"/>
              <a:t>- </a:t>
            </a:r>
            <a:r>
              <a:rPr lang="th-TH" sz="2000" dirty="0" smtClean="0"/>
              <a:t>จังหวัด</a:t>
            </a:r>
          </a:p>
          <a:p>
            <a:r>
              <a:rPr lang="en-US" sz="2000" dirty="0" smtClean="0"/>
              <a:t>- </a:t>
            </a:r>
            <a:r>
              <a:rPr lang="th-TH" sz="2000" dirty="0" smtClean="0"/>
              <a:t>วิธี</a:t>
            </a:r>
          </a:p>
          <a:p>
            <a:r>
              <a:rPr lang="en-US" sz="2000" dirty="0" smtClean="0"/>
              <a:t>- </a:t>
            </a:r>
            <a:r>
              <a:rPr lang="th-TH" sz="2000" dirty="0" smtClean="0"/>
              <a:t>เนื้อหา</a:t>
            </a:r>
            <a:endParaRPr lang="th-TH" sz="2000" dirty="0"/>
          </a:p>
        </p:txBody>
      </p:sp>
      <p:sp>
        <p:nvSpPr>
          <p:cNvPr id="11" name="สี่เหลี่ยมผืนผ้ามุมมน 10"/>
          <p:cNvSpPr/>
          <p:nvPr/>
        </p:nvSpPr>
        <p:spPr>
          <a:xfrm>
            <a:off x="7380312" y="1676231"/>
            <a:ext cx="1691208" cy="210996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 anchorCtr="0"/>
          <a:lstStyle/>
          <a:p>
            <a:pPr>
              <a:buFontTx/>
              <a:buChar char="-"/>
            </a:pPr>
            <a:r>
              <a:rPr lang="th-TH" sz="2000" dirty="0" smtClean="0"/>
              <a:t> ในองค์กร</a:t>
            </a:r>
          </a:p>
          <a:p>
            <a:pPr marL="174625" indent="88900">
              <a:buFont typeface="Arial" pitchFamily="34" charset="0"/>
              <a:buChar char="•"/>
            </a:pPr>
            <a:r>
              <a:rPr lang="th-TH" sz="2000" dirty="0" smtClean="0"/>
              <a:t> ศูนย์ปฏิบัติการ</a:t>
            </a:r>
            <a:endParaRPr lang="th-TH" sz="2000" dirty="0" smtClean="0"/>
          </a:p>
          <a:p>
            <a:pPr>
              <a:buFontTx/>
              <a:buChar char="-"/>
            </a:pPr>
            <a:r>
              <a:rPr lang="th-TH" sz="2000" dirty="0" smtClean="0"/>
              <a:t> นอกองค์กร</a:t>
            </a:r>
          </a:p>
          <a:p>
            <a:pPr marL="263525" indent="-88900">
              <a:buFont typeface="Arial" pitchFamily="34" charset="0"/>
              <a:buChar char="•"/>
            </a:pPr>
            <a:r>
              <a:rPr lang="th-TH" sz="2000" dirty="0" smtClean="0"/>
              <a:t> </a:t>
            </a:r>
            <a:r>
              <a:rPr lang="th-TH" sz="2000" dirty="0" smtClean="0"/>
              <a:t>ศูนย์วิจัย</a:t>
            </a:r>
          </a:p>
          <a:p>
            <a:pPr>
              <a:buFontTx/>
              <a:buChar char="-"/>
            </a:pPr>
            <a:r>
              <a:rPr lang="th-TH" sz="2000" dirty="0" smtClean="0"/>
              <a:t> คลังความรู้</a:t>
            </a:r>
          </a:p>
          <a:p>
            <a:pPr marL="174625">
              <a:buFont typeface="Arial" pitchFamily="34" charset="0"/>
              <a:buChar char="•"/>
            </a:pPr>
            <a:r>
              <a:rPr lang="en-US" sz="2000" dirty="0" smtClean="0"/>
              <a:t> </a:t>
            </a:r>
            <a:r>
              <a:rPr lang="en-US" sz="2000" dirty="0" smtClean="0"/>
              <a:t>IT</a:t>
            </a:r>
            <a:endParaRPr lang="th-TH" sz="2000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0" y="22413"/>
            <a:ext cx="914400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>
                <a:solidFill>
                  <a:schemeClr val="bg1"/>
                </a:solidFill>
              </a:rPr>
              <a:t>กรอบการ</a:t>
            </a:r>
            <a:r>
              <a:rPr lang="th-TH" sz="3600" b="1" dirty="0" smtClean="0">
                <a:solidFill>
                  <a:schemeClr val="bg1"/>
                </a:solidFill>
              </a:rPr>
              <a:t>พัฒนาระบบส่งเสริมการเกษตร</a:t>
            </a:r>
            <a:endParaRPr lang="th-TH" sz="3600" b="1" dirty="0">
              <a:solidFill>
                <a:schemeClr val="bg1"/>
              </a:solidFill>
            </a:endParaRPr>
          </a:p>
        </p:txBody>
      </p:sp>
      <p:sp>
        <p:nvSpPr>
          <p:cNvPr id="13" name="วงรี 12"/>
          <p:cNvSpPr/>
          <p:nvPr/>
        </p:nvSpPr>
        <p:spPr>
          <a:xfrm>
            <a:off x="3071802" y="4643446"/>
            <a:ext cx="2031098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 smtClean="0"/>
              <a:t>เป้าหมาย</a:t>
            </a:r>
            <a:endParaRPr lang="th-TH" b="1" dirty="0"/>
          </a:p>
        </p:txBody>
      </p:sp>
      <p:sp>
        <p:nvSpPr>
          <p:cNvPr id="14" name="มนมุมสี่เหลี่ยมผืนผ้าด้านทแยงมุม 13"/>
          <p:cNvSpPr/>
          <p:nvPr/>
        </p:nvSpPr>
        <p:spPr>
          <a:xfrm>
            <a:off x="357158" y="4786322"/>
            <a:ext cx="2088232" cy="576064"/>
          </a:xfrm>
          <a:prstGeom prst="round2Diag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/>
              <a:t>นโยบาย   </a:t>
            </a:r>
            <a:endParaRPr lang="th-TH" sz="2400" b="1" dirty="0"/>
          </a:p>
        </p:txBody>
      </p:sp>
      <p:sp>
        <p:nvSpPr>
          <p:cNvPr id="15" name="มนมุมสี่เหลี่ยมผืนผ้าด้านทแยงมุม 14"/>
          <p:cNvSpPr/>
          <p:nvPr/>
        </p:nvSpPr>
        <p:spPr>
          <a:xfrm>
            <a:off x="5572132" y="4781762"/>
            <a:ext cx="3499388" cy="576064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</a:rPr>
              <a:t>ระดับงานของกรมในการพัฒนา</a:t>
            </a:r>
            <a:endParaRPr lang="th-TH" sz="2400" b="1" dirty="0">
              <a:solidFill>
                <a:schemeClr val="tx1"/>
              </a:solidFill>
            </a:endParaRPr>
          </a:p>
        </p:txBody>
      </p:sp>
      <p:sp>
        <p:nvSpPr>
          <p:cNvPr id="16" name="สี่เหลี่ยมผืนผ้ามุมมน 15"/>
          <p:cNvSpPr/>
          <p:nvPr/>
        </p:nvSpPr>
        <p:spPr>
          <a:xfrm>
            <a:off x="395536" y="5429264"/>
            <a:ext cx="1890448" cy="1384112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3525" indent="-263525">
              <a:buAutoNum type="arabicPeriod"/>
            </a:pPr>
            <a:endParaRPr lang="th-TH" sz="2000" dirty="0" smtClean="0">
              <a:solidFill>
                <a:schemeClr val="tx1"/>
              </a:solidFill>
            </a:endParaRPr>
          </a:p>
          <a:p>
            <a:pPr marL="263525" indent="-263525">
              <a:buAutoNum type="arabicPeriod"/>
            </a:pPr>
            <a:r>
              <a:rPr lang="th-TH" sz="2000" dirty="0" err="1" smtClean="0">
                <a:solidFill>
                  <a:schemeClr val="tx1"/>
                </a:solidFill>
              </a:rPr>
              <a:t>ศพก.</a:t>
            </a:r>
            <a:endParaRPr lang="th-TH" sz="2000" dirty="0" smtClean="0">
              <a:solidFill>
                <a:schemeClr val="tx1"/>
              </a:solidFill>
            </a:endParaRPr>
          </a:p>
          <a:p>
            <a:pPr marL="263525" indent="-263525">
              <a:buAutoNum type="arabicPeriod"/>
            </a:pPr>
            <a:r>
              <a:rPr lang="th-TH" sz="2000" dirty="0" smtClean="0">
                <a:solidFill>
                  <a:schemeClr val="tx1"/>
                </a:solidFill>
              </a:rPr>
              <a:t>แปลงใหญ่</a:t>
            </a:r>
          </a:p>
          <a:p>
            <a:pPr marL="263525" indent="-263525">
              <a:buAutoNum type="arabicPeriod"/>
            </a:pPr>
            <a:r>
              <a:rPr lang="en-US" sz="2000" dirty="0" err="1" smtClean="0">
                <a:solidFill>
                  <a:schemeClr val="tx1"/>
                </a:solidFill>
              </a:rPr>
              <a:t>Agri</a:t>
            </a:r>
            <a:r>
              <a:rPr lang="en-US" sz="2000" dirty="0" smtClean="0">
                <a:solidFill>
                  <a:schemeClr val="tx1"/>
                </a:solidFill>
              </a:rPr>
              <a:t> Map</a:t>
            </a:r>
          </a:p>
          <a:p>
            <a:pPr marL="263525" indent="-263525"/>
            <a:endParaRPr lang="th-TH" sz="2000" dirty="0">
              <a:solidFill>
                <a:schemeClr val="tx1"/>
              </a:solidFill>
            </a:endParaRPr>
          </a:p>
        </p:txBody>
      </p:sp>
      <p:sp>
        <p:nvSpPr>
          <p:cNvPr id="17" name="สี่เหลี่ยมผืนผ้ามุมมน 16"/>
          <p:cNvSpPr/>
          <p:nvPr/>
        </p:nvSpPr>
        <p:spPr>
          <a:xfrm>
            <a:off x="5429257" y="5500702"/>
            <a:ext cx="1214445" cy="114300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9388" indent="-179388">
              <a:buFontTx/>
              <a:buChar char="-"/>
            </a:pPr>
            <a:r>
              <a:rPr lang="th-TH" sz="2000" dirty="0" smtClean="0">
                <a:solidFill>
                  <a:schemeClr val="tx1"/>
                </a:solidFill>
              </a:rPr>
              <a:t>เจ้าหน้าที่</a:t>
            </a:r>
          </a:p>
          <a:p>
            <a:pPr marL="179388" indent="-179388">
              <a:buFontTx/>
              <a:buChar char="-"/>
            </a:pPr>
            <a:r>
              <a:rPr lang="th-TH" sz="2000" dirty="0" smtClean="0">
                <a:solidFill>
                  <a:schemeClr val="tx1"/>
                </a:solidFill>
              </a:rPr>
              <a:t>เกษตรกร</a:t>
            </a:r>
          </a:p>
          <a:p>
            <a:pPr marL="179388" indent="-179388">
              <a:buFontTx/>
              <a:buChar char="-"/>
            </a:pPr>
            <a:r>
              <a:rPr lang="th-TH" sz="2000" dirty="0" smtClean="0">
                <a:solidFill>
                  <a:schemeClr val="tx1"/>
                </a:solidFill>
              </a:rPr>
              <a:t>กิจกรรม</a:t>
            </a:r>
            <a:endParaRPr lang="th-TH" sz="2000" dirty="0">
              <a:solidFill>
                <a:schemeClr val="tx1"/>
              </a:solidFill>
            </a:endParaRPr>
          </a:p>
        </p:txBody>
      </p:sp>
      <p:sp>
        <p:nvSpPr>
          <p:cNvPr id="18" name="ลูกศรขวา 17"/>
          <p:cNvSpPr/>
          <p:nvPr/>
        </p:nvSpPr>
        <p:spPr>
          <a:xfrm>
            <a:off x="5143504" y="4857760"/>
            <a:ext cx="387694" cy="324036"/>
          </a:xfrm>
          <a:prstGeom prst="rightArrow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000"/>
          </a:p>
        </p:txBody>
      </p:sp>
      <p:sp>
        <p:nvSpPr>
          <p:cNvPr id="19" name="ลูกศรขวา 18"/>
          <p:cNvSpPr/>
          <p:nvPr/>
        </p:nvSpPr>
        <p:spPr>
          <a:xfrm flipH="1">
            <a:off x="2571736" y="4890914"/>
            <a:ext cx="446787" cy="324036"/>
          </a:xfrm>
          <a:prstGeom prst="rightArrow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000"/>
          </a:p>
        </p:txBody>
      </p:sp>
      <p:sp>
        <p:nvSpPr>
          <p:cNvPr id="20" name="สี่เหลี่ยมผืนผ้ามุมมน 19"/>
          <p:cNvSpPr/>
          <p:nvPr/>
        </p:nvSpPr>
        <p:spPr>
          <a:xfrm>
            <a:off x="6858016" y="5500702"/>
            <a:ext cx="2213504" cy="114300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th-TH" sz="2000" dirty="0" smtClean="0">
                <a:solidFill>
                  <a:schemeClr val="tx1"/>
                </a:solidFill>
              </a:rPr>
              <a:t>จังหวัด</a:t>
            </a:r>
            <a:r>
              <a:rPr lang="en-US" sz="2000" dirty="0" smtClean="0">
                <a:solidFill>
                  <a:schemeClr val="tx1"/>
                </a:solidFill>
              </a:rPr>
              <a:t>/</a:t>
            </a:r>
            <a:r>
              <a:rPr lang="th-TH" sz="2000" dirty="0" smtClean="0">
                <a:solidFill>
                  <a:schemeClr val="tx1"/>
                </a:solidFill>
              </a:rPr>
              <a:t>อำเภอ</a:t>
            </a:r>
            <a:r>
              <a:rPr lang="en-US" sz="2000" dirty="0" smtClean="0">
                <a:solidFill>
                  <a:schemeClr val="tx1"/>
                </a:solidFill>
              </a:rPr>
              <a:t>/</a:t>
            </a:r>
            <a:r>
              <a:rPr lang="th-TH" sz="2000" dirty="0" smtClean="0">
                <a:solidFill>
                  <a:schemeClr val="tx1"/>
                </a:solidFill>
              </a:rPr>
              <a:t>ตำบล</a:t>
            </a:r>
          </a:p>
          <a:p>
            <a:r>
              <a:rPr lang="th-TH" sz="2000" dirty="0" smtClean="0">
                <a:solidFill>
                  <a:schemeClr val="tx1"/>
                </a:solidFill>
              </a:rPr>
              <a:t>ราย</a:t>
            </a:r>
            <a:r>
              <a:rPr lang="th-TH" sz="2000" dirty="0" smtClean="0">
                <a:solidFill>
                  <a:schemeClr val="tx1"/>
                </a:solidFill>
              </a:rPr>
              <a:t>คน</a:t>
            </a:r>
            <a:r>
              <a:rPr lang="en-US" sz="2000" dirty="0" smtClean="0">
                <a:solidFill>
                  <a:schemeClr val="tx1"/>
                </a:solidFill>
              </a:rPr>
              <a:t>/</a:t>
            </a:r>
            <a:r>
              <a:rPr lang="th-TH" sz="2000" dirty="0" smtClean="0">
                <a:solidFill>
                  <a:schemeClr val="tx1"/>
                </a:solidFill>
              </a:rPr>
              <a:t>กลุ่ม</a:t>
            </a:r>
            <a:r>
              <a:rPr lang="en-US" sz="2000" dirty="0" smtClean="0">
                <a:solidFill>
                  <a:schemeClr val="tx1"/>
                </a:solidFill>
              </a:rPr>
              <a:t>/</a:t>
            </a:r>
            <a:r>
              <a:rPr lang="th-TH" sz="2000" dirty="0" err="1" smtClean="0">
                <a:solidFill>
                  <a:schemeClr val="tx1"/>
                </a:solidFill>
              </a:rPr>
              <a:t>กษ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r>
              <a:rPr lang="th-TH" sz="2000" dirty="0" smtClean="0">
                <a:solidFill>
                  <a:schemeClr val="tx1"/>
                </a:solidFill>
              </a:rPr>
              <a:t>ผู้นำ</a:t>
            </a:r>
            <a:r>
              <a:rPr lang="en-US" sz="2000" dirty="0" smtClean="0">
                <a:solidFill>
                  <a:schemeClr val="tx1"/>
                </a:solidFill>
              </a:rPr>
              <a:t>/</a:t>
            </a:r>
            <a:r>
              <a:rPr lang="th-TH" sz="2000" dirty="0" smtClean="0">
                <a:solidFill>
                  <a:schemeClr val="tx1"/>
                </a:solidFill>
              </a:rPr>
              <a:t>ฯลฯ</a:t>
            </a:r>
            <a:endParaRPr lang="th-TH" sz="2000" dirty="0">
              <a:solidFill>
                <a:schemeClr val="tx1"/>
              </a:solidFill>
            </a:endParaRPr>
          </a:p>
        </p:txBody>
      </p:sp>
      <p:cxnSp>
        <p:nvCxnSpPr>
          <p:cNvPr id="22" name="ลูกศรเชื่อมต่อแบบตรง 21"/>
          <p:cNvCxnSpPr/>
          <p:nvPr/>
        </p:nvCxnSpPr>
        <p:spPr>
          <a:xfrm>
            <a:off x="6429388" y="5786454"/>
            <a:ext cx="500066" cy="1588"/>
          </a:xfrm>
          <a:prstGeom prst="straightConnector1">
            <a:avLst/>
          </a:prstGeom>
          <a:ln w="28575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ลูกศรเชื่อมต่อแบบตรง 23"/>
          <p:cNvCxnSpPr/>
          <p:nvPr/>
        </p:nvCxnSpPr>
        <p:spPr>
          <a:xfrm>
            <a:off x="6429388" y="6072206"/>
            <a:ext cx="500066" cy="1588"/>
          </a:xfrm>
          <a:prstGeom prst="straightConnector1">
            <a:avLst/>
          </a:prstGeom>
          <a:ln w="28575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ตัวเชื่อมต่อตรง 25"/>
          <p:cNvCxnSpPr/>
          <p:nvPr/>
        </p:nvCxnSpPr>
        <p:spPr>
          <a:xfrm>
            <a:off x="857224" y="4286256"/>
            <a:ext cx="73581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ตัวเชื่อมต่อตรง 28"/>
          <p:cNvCxnSpPr/>
          <p:nvPr/>
        </p:nvCxnSpPr>
        <p:spPr>
          <a:xfrm rot="16200000" flipH="1">
            <a:off x="612480" y="4030934"/>
            <a:ext cx="500066" cy="10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ตัวเชื่อมต่อตรง 32"/>
          <p:cNvCxnSpPr/>
          <p:nvPr/>
        </p:nvCxnSpPr>
        <p:spPr>
          <a:xfrm rot="16200000" flipH="1">
            <a:off x="6327520" y="4030934"/>
            <a:ext cx="500066" cy="10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ตัวเชื่อมต่อตรง 33"/>
          <p:cNvCxnSpPr/>
          <p:nvPr/>
        </p:nvCxnSpPr>
        <p:spPr>
          <a:xfrm rot="5400000">
            <a:off x="4357686" y="4000504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ตัวเชื่อมต่อตรง 35"/>
          <p:cNvCxnSpPr/>
          <p:nvPr/>
        </p:nvCxnSpPr>
        <p:spPr>
          <a:xfrm rot="16200000" flipH="1">
            <a:off x="7970594" y="4030934"/>
            <a:ext cx="500066" cy="105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ตัวเชื่อมต่อตรง 42"/>
          <p:cNvCxnSpPr/>
          <p:nvPr/>
        </p:nvCxnSpPr>
        <p:spPr>
          <a:xfrm rot="5400000">
            <a:off x="2429654" y="3999710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ตัวเชื่อมต่อตรง 43"/>
          <p:cNvCxnSpPr/>
          <p:nvPr/>
        </p:nvCxnSpPr>
        <p:spPr>
          <a:xfrm rot="5400000">
            <a:off x="3964777" y="4464851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5955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จุดที่สุด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1443</TotalTime>
  <Words>390</Words>
  <Application>Microsoft Office PowerPoint</Application>
  <PresentationFormat>นำเสนอทางหน้าจอ (4:3)</PresentationFormat>
  <Paragraphs>117</Paragraphs>
  <Slides>11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11</vt:i4>
      </vt:variant>
    </vt:vector>
  </HeadingPairs>
  <TitlesOfParts>
    <vt:vector size="12" baseType="lpstr">
      <vt:lpstr>NewsPrint</vt:lpstr>
      <vt:lpstr>ภาพนิ่ง 1</vt:lpstr>
      <vt:lpstr>ภาพนิ่ง 2</vt:lpstr>
      <vt:lpstr>ภาพนิ่ง 3</vt:lpstr>
      <vt:lpstr>ภาพนิ่ง 4</vt:lpstr>
      <vt:lpstr>ภาพนิ่ง 5</vt:lpstr>
      <vt:lpstr>ภาพนิ่ง 6</vt:lpstr>
      <vt:lpstr>ภาพนิ่ง 7</vt:lpstr>
      <vt:lpstr>ภาพนิ่ง 8</vt:lpstr>
      <vt:lpstr>ภาพนิ่ง 9</vt:lpstr>
      <vt:lpstr>ภาพนิ่ง 10</vt:lpstr>
      <vt:lpstr>ภาพนิ่ง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jane</dc:creator>
  <cp:lastModifiedBy>Office Of Computer Services </cp:lastModifiedBy>
  <cp:revision>90</cp:revision>
  <dcterms:created xsi:type="dcterms:W3CDTF">2015-10-19T06:50:42Z</dcterms:created>
  <dcterms:modified xsi:type="dcterms:W3CDTF">2016-10-14T08:41:06Z</dcterms:modified>
</cp:coreProperties>
</file>