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12" r:id="rId3"/>
    <p:sldId id="409" r:id="rId4"/>
    <p:sldId id="411" r:id="rId5"/>
    <p:sldId id="410" r:id="rId6"/>
    <p:sldId id="396" r:id="rId7"/>
    <p:sldId id="397" r:id="rId8"/>
    <p:sldId id="394" r:id="rId9"/>
    <p:sldId id="395" r:id="rId10"/>
    <p:sldId id="408" r:id="rId11"/>
    <p:sldId id="398" r:id="rId12"/>
    <p:sldId id="404" r:id="rId13"/>
    <p:sldId id="413" r:id="rId14"/>
    <p:sldId id="287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93" autoAdjust="0"/>
  </p:normalViewPr>
  <p:slideViewPr>
    <p:cSldViewPr>
      <p:cViewPr varScale="1">
        <p:scale>
          <a:sx n="62" d="100"/>
          <a:sy n="62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588FB-EC40-4AD3-A40C-D8DA489B6F24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537CD-DFAF-4D53-BBAA-8FCAE0A92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4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537CD-DFAF-4D53-BBAA-8FCAE0A92D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3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37CD-DFAF-4D53-BBAA-8FCAE0A92D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8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281-D532-437F-AEE2-9AC53403847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6BFC-7B61-460F-BD2F-A2F4ABF5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9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281-D532-437F-AEE2-9AC53403847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6BFC-7B61-460F-BD2F-A2F4ABF5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7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281-D532-437F-AEE2-9AC53403847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6BFC-7B61-460F-BD2F-A2F4ABF5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0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281-D532-437F-AEE2-9AC53403847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6BFC-7B61-460F-BD2F-A2F4ABF5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8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281-D532-437F-AEE2-9AC53403847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6BFC-7B61-460F-BD2F-A2F4ABF5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281-D532-437F-AEE2-9AC53403847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6BFC-7B61-460F-BD2F-A2F4ABF5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281-D532-437F-AEE2-9AC53403847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6BFC-7B61-460F-BD2F-A2F4ABF5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2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281-D532-437F-AEE2-9AC53403847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6BFC-7B61-460F-BD2F-A2F4ABF5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9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281-D532-437F-AEE2-9AC53403847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6BFC-7B61-460F-BD2F-A2F4ABF5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5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281-D532-437F-AEE2-9AC53403847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6BFC-7B61-460F-BD2F-A2F4ABF5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281-D532-437F-AEE2-9AC53403847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6BFC-7B61-460F-BD2F-A2F4ABF5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5C281-D532-437F-AEE2-9AC53403847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6BFC-7B61-460F-BD2F-A2F4ABF5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3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19672" y="3789040"/>
            <a:ext cx="432048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87624" y="1815480"/>
            <a:ext cx="7704856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การศึกษาต้นแบบการบริหารจัดการพื้นที่เกษตรกรรม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192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65" y="5472931"/>
            <a:ext cx="1066574" cy="9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6588224" y="5661248"/>
            <a:ext cx="2095249" cy="580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กรมส่งเสริมการเกษตร </a:t>
            </a:r>
          </a:p>
          <a:p>
            <a:pPr algn="r"/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ธันวาคม 2562</a:t>
            </a:r>
            <a:endParaRPr lang="en-US" sz="105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918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4BB80F-4237-4B82-819D-A0BF75C2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476" y="1747314"/>
            <a:ext cx="3250704" cy="72008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การจัดการข้อมูล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9E52B1-FEE8-4EF0-9767-9C52B82176B7}"/>
              </a:ext>
            </a:extLst>
          </p:cNvPr>
          <p:cNvSpPr txBox="1"/>
          <p:nvPr/>
        </p:nvSpPr>
        <p:spPr>
          <a:xfrm>
            <a:off x="539552" y="235967"/>
            <a:ext cx="2160240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ข้อมูลทุติยภูมิ</a:t>
            </a:r>
          </a:p>
          <a:p>
            <a:pPr marL="342900" indent="-163513">
              <a:buFontTx/>
              <a:buChar char="-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กายภาพ </a:t>
            </a:r>
          </a:p>
          <a:p>
            <a:pPr marL="342900" indent="-163513">
              <a:buFontTx/>
              <a:buChar char="-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ชีวภาพ</a:t>
            </a:r>
          </a:p>
          <a:p>
            <a:pPr marL="342900" indent="-163513">
              <a:buFontTx/>
              <a:buChar char="-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</a:t>
            </a:r>
          </a:p>
          <a:p>
            <a:pPr marL="342900" indent="-163513">
              <a:buFontTx/>
              <a:buChar char="-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</a:t>
            </a:r>
          </a:p>
          <a:p>
            <a:pPr marL="342900" indent="-163513">
              <a:buFontTx/>
              <a:buChar char="-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การตลาด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070BB7-4D02-430B-A5A9-80D1AF56C170}"/>
              </a:ext>
            </a:extLst>
          </p:cNvPr>
          <p:cNvSpPr txBox="1"/>
          <p:nvPr/>
        </p:nvSpPr>
        <p:spPr>
          <a:xfrm>
            <a:off x="3594720" y="620688"/>
            <a:ext cx="216024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SSmap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2C4E8B-E95D-47E3-9FB7-D7130900A144}"/>
              </a:ext>
            </a:extLst>
          </p:cNvPr>
          <p:cNvSpPr txBox="1"/>
          <p:nvPr/>
        </p:nvSpPr>
        <p:spPr>
          <a:xfrm>
            <a:off x="6438416" y="235967"/>
            <a:ext cx="2526072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/พื้นที่/สินค้า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163513">
              <a:buFontTx/>
              <a:buChar char="-"/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YSF, SF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อกม.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163513">
              <a:buFontTx/>
              <a:buChar char="-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ศพก.</a:t>
            </a:r>
          </a:p>
          <a:p>
            <a:pPr marL="342900" indent="-163513">
              <a:buFontTx/>
              <a:buChar char="-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วสช.</a:t>
            </a:r>
          </a:p>
          <a:p>
            <a:pPr marL="342900" indent="-163513">
              <a:buFontTx/>
              <a:buChar char="-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แปลงใหญ่</a:t>
            </a:r>
          </a:p>
          <a:p>
            <a:pPr marL="342900" indent="-163513">
              <a:buFontTx/>
              <a:buChar char="-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 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FB2B20A9-0E32-46A0-880D-C849AE36110F}"/>
              </a:ext>
            </a:extLst>
          </p:cNvPr>
          <p:cNvSpPr/>
          <p:nvPr/>
        </p:nvSpPr>
        <p:spPr>
          <a:xfrm>
            <a:off x="4337104" y="2500716"/>
            <a:ext cx="229724" cy="443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E60EB36-F8A8-40F6-9E4D-E06406B9B845}"/>
              </a:ext>
            </a:extLst>
          </p:cNvPr>
          <p:cNvSpPr txBox="1">
            <a:spLocks/>
          </p:cNvSpPr>
          <p:nvPr/>
        </p:nvSpPr>
        <p:spPr>
          <a:xfrm>
            <a:off x="2313992" y="4449720"/>
            <a:ext cx="4850296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การวางแผนพัฒนาการเกษตร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604270F-BCE9-484D-848C-706EA8B9F554}"/>
              </a:ext>
            </a:extLst>
          </p:cNvPr>
          <p:cNvSpPr txBox="1">
            <a:spLocks/>
          </p:cNvSpPr>
          <p:nvPr/>
        </p:nvSpPr>
        <p:spPr>
          <a:xfrm>
            <a:off x="2314706" y="5326424"/>
            <a:ext cx="4850296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รายกลุ่ม/รายบุคคล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64BB80F-4237-4B82-819D-A0BF75C2CF31}"/>
              </a:ext>
            </a:extLst>
          </p:cNvPr>
          <p:cNvSpPr txBox="1">
            <a:spLocks/>
          </p:cNvSpPr>
          <p:nvPr/>
        </p:nvSpPr>
        <p:spPr>
          <a:xfrm>
            <a:off x="2313992" y="3070247"/>
            <a:ext cx="4850296" cy="9714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เครื่องมือต่าง ๆ เช่น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supply chain, Venn diagram, BMC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Arrow: Down 6">
            <a:extLst>
              <a:ext uri="{FF2B5EF4-FFF2-40B4-BE49-F238E27FC236}">
                <a16:creationId xmlns:a16="http://schemas.microsoft.com/office/drawing/2014/main" xmlns="" id="{FB2B20A9-0E32-46A0-880D-C849AE36110F}"/>
              </a:ext>
            </a:extLst>
          </p:cNvPr>
          <p:cNvSpPr/>
          <p:nvPr/>
        </p:nvSpPr>
        <p:spPr>
          <a:xfrm>
            <a:off x="4337104" y="4071411"/>
            <a:ext cx="229724" cy="443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1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F0FE68-E7CD-479F-98DC-90410E499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(1) การสัมมนาเชิงปฏิบัติการเพื่อเตรียมการขับเคลื่อน โดย กองวิจัยและพัฒนางานส่งเสริมการเกษตรเป็นผู้ดำเนินการจัดสัมมนา</a:t>
            </a:r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(2) กระบวนการเรียนรู้แบบมีส่วนร่วม คือ การจัดเวทีชุมชน จำนวน </a:t>
            </a:r>
            <a:r>
              <a:rPr lang="en-US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ครั้ง โดยเจ้าหน้าที่ในระดับจังหวัดและอำเภอเป็นผู้ดำเนินการหลัก และมีเจ้าหน้าที่จากส่วนกลางและสำนักงานส่งเสริมและพัฒนาการเกษตรที่ </a:t>
            </a:r>
            <a:r>
              <a:rPr lang="en-US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1-6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ร่วมดำเนินการ</a:t>
            </a:r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(3) การสัมมนาเชิงปฎิบัติการเพื่อสรุปผลการดำเนินงาน โดย กองวิจัยและพัฒนางานส่งเสริมการเกษตรเป็นผู้ดำเนินการจัดสัมมนา</a:t>
            </a:r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(4) การสนับสนุนปัจจัยต้นแบบ</a:t>
            </a:r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(5) การถอดบทเรียนต้นแบบการบริหารจัดการพื้นที่และสรุปผลการศึกษา</a:t>
            </a:r>
          </a:p>
          <a:p>
            <a:pPr marL="0" indent="0">
              <a:buNone/>
            </a:pP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(6) การสรุปผลการดำเนินงานในภาพรวมของทั้ง </a:t>
            </a:r>
            <a:r>
              <a:rPr lang="en-US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6 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พื้นที่ เพื่อนำไปกำหนดแนวทางการดำเนินงานส่งเสริมการบริหารจัดการการผลิตสินค้าตามศักยภาพ/ความเหมาะสมของพื้นที่ (</a:t>
            </a:r>
            <a:r>
              <a:rPr lang="en-US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Zoning) 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ในปีงบประมาณ </a:t>
            </a:r>
            <a:r>
              <a:rPr lang="en-US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2563</a:t>
            </a: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2CBB4FF8-FD4F-45A9-BAB1-B7A5AD0566B0}"/>
              </a:ext>
            </a:extLst>
          </p:cNvPr>
          <p:cNvSpPr txBox="1">
            <a:spLocks/>
          </p:cNvSpPr>
          <p:nvPr/>
        </p:nvSpPr>
        <p:spPr>
          <a:xfrm>
            <a:off x="107504" y="62313"/>
            <a:ext cx="8928992" cy="7060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sz="1600" dirty="0"/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ศึกษาต้นแบบการบริหารจัดการพื้นที่เกษตรกรรม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ในปี 2563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503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2"/>
          <p:cNvSpPr>
            <a:spLocks noChangeArrowheads="1"/>
          </p:cNvSpPr>
          <p:nvPr/>
        </p:nvSpPr>
        <p:spPr bwMode="auto">
          <a:xfrm>
            <a:off x="560985" y="10878"/>
            <a:ext cx="8278529" cy="55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</a:t>
            </a:r>
            <a:r>
              <a:rPr lang="th-TH" alt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ศึกษาต้นแบบการบริหารจัดการพื้นที่เกษตรกรรม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ในปี 2563</a:t>
            </a:r>
            <a:endParaRPr lang="en-US" altLang="th-TH" sz="4000" b="1" dirty="0">
              <a:latin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3146" y="1736237"/>
            <a:ext cx="1368962" cy="10039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ม.ค. 2563</a:t>
            </a:r>
          </a:p>
          <a:p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กำหนดเป้าหมายร่วม</a:t>
            </a:r>
          </a:p>
          <a:p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ปรับกระบวนทัศน์</a:t>
            </a:r>
          </a:p>
          <a:p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วางแผนปฏิบัติงาน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03146" y="1370920"/>
            <a:ext cx="1368962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WS 1</a:t>
            </a:r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95858" y="3091330"/>
            <a:ext cx="8668630" cy="380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228435" y="2904789"/>
            <a:ext cx="848644" cy="716661"/>
            <a:chOff x="467544" y="3399296"/>
            <a:chExt cx="504056" cy="634815"/>
          </a:xfrm>
        </p:grpSpPr>
        <p:sp>
          <p:nvSpPr>
            <p:cNvPr id="11" name="Rectangle 92"/>
            <p:cNvSpPr>
              <a:spLocks noChangeArrowheads="1"/>
            </p:cNvSpPr>
            <p:nvPr/>
          </p:nvSpPr>
          <p:spPr bwMode="auto">
            <a:xfrm>
              <a:off x="467544" y="3746079"/>
              <a:ext cx="504056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latin typeface="Arial" panose="020B0604020202020204" pitchFamily="34" charset="0"/>
                </a:rPr>
                <a:t>ก.พ.-เม.ย.</a:t>
              </a:r>
              <a:endParaRPr lang="en-US" altLang="th-TH" sz="1600" b="1" dirty="0">
                <a:latin typeface="Arial" panose="020B060402020202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54990" y="3399296"/>
              <a:ext cx="109538" cy="288032"/>
              <a:chOff x="654990" y="3399296"/>
              <a:chExt cx="109538" cy="288032"/>
            </a:xfrm>
          </p:grpSpPr>
          <p:sp>
            <p:nvSpPr>
              <p:cNvPr id="12" name="Flowchart: Connector 11"/>
              <p:cNvSpPr/>
              <p:nvPr/>
            </p:nvSpPr>
            <p:spPr>
              <a:xfrm>
                <a:off x="654990" y="3515297"/>
                <a:ext cx="109538" cy="109538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714522" y="3399296"/>
                <a:ext cx="0" cy="28803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/>
          <p:cNvGrpSpPr/>
          <p:nvPr/>
        </p:nvGrpSpPr>
        <p:grpSpPr>
          <a:xfrm>
            <a:off x="5044098" y="2902747"/>
            <a:ext cx="504056" cy="634815"/>
            <a:chOff x="467544" y="3399296"/>
            <a:chExt cx="504056" cy="634815"/>
          </a:xfrm>
        </p:grpSpPr>
        <p:sp>
          <p:nvSpPr>
            <p:cNvPr id="18" name="Rectangle 92"/>
            <p:cNvSpPr>
              <a:spLocks noChangeArrowheads="1"/>
            </p:cNvSpPr>
            <p:nvPr/>
          </p:nvSpPr>
          <p:spPr bwMode="auto">
            <a:xfrm>
              <a:off x="467544" y="3746079"/>
              <a:ext cx="504056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พ.ค.</a:t>
              </a:r>
              <a:endParaRPr lang="en-US" altLang="th-TH" sz="2400" b="1" dirty="0">
                <a:latin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54990" y="3399296"/>
              <a:ext cx="109538" cy="288032"/>
              <a:chOff x="654990" y="3399296"/>
              <a:chExt cx="109538" cy="288032"/>
            </a:xfrm>
          </p:grpSpPr>
          <p:sp>
            <p:nvSpPr>
              <p:cNvPr id="20" name="Flowchart: Connector 19"/>
              <p:cNvSpPr/>
              <p:nvPr/>
            </p:nvSpPr>
            <p:spPr>
              <a:xfrm>
                <a:off x="654990" y="3515297"/>
                <a:ext cx="109538" cy="109538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714522" y="3399296"/>
                <a:ext cx="0" cy="28803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2052128" y="2930998"/>
            <a:ext cx="504056" cy="634815"/>
            <a:chOff x="467544" y="3399296"/>
            <a:chExt cx="504056" cy="634815"/>
          </a:xfrm>
        </p:grpSpPr>
        <p:sp>
          <p:nvSpPr>
            <p:cNvPr id="25" name="Rectangle 92"/>
            <p:cNvSpPr>
              <a:spLocks noChangeArrowheads="1"/>
            </p:cNvSpPr>
            <p:nvPr/>
          </p:nvSpPr>
          <p:spPr bwMode="auto">
            <a:xfrm>
              <a:off x="467544" y="3746079"/>
              <a:ext cx="504056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ม.ค..</a:t>
              </a:r>
              <a:endParaRPr lang="en-US" altLang="th-TH" sz="2400" b="1" dirty="0">
                <a:latin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54990" y="3399296"/>
              <a:ext cx="109538" cy="288032"/>
              <a:chOff x="654990" y="3399296"/>
              <a:chExt cx="109538" cy="288032"/>
            </a:xfrm>
          </p:grpSpPr>
          <p:sp>
            <p:nvSpPr>
              <p:cNvPr id="27" name="Flowchart: Connector 26"/>
              <p:cNvSpPr/>
              <p:nvPr/>
            </p:nvSpPr>
            <p:spPr>
              <a:xfrm>
                <a:off x="654990" y="3515297"/>
                <a:ext cx="109538" cy="109538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714522" y="3399296"/>
                <a:ext cx="0" cy="28803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>
            <a:off x="560985" y="2921412"/>
            <a:ext cx="504056" cy="634815"/>
            <a:chOff x="467544" y="3399296"/>
            <a:chExt cx="504056" cy="634815"/>
          </a:xfrm>
        </p:grpSpPr>
        <p:sp>
          <p:nvSpPr>
            <p:cNvPr id="30" name="Rectangle 92"/>
            <p:cNvSpPr>
              <a:spLocks noChangeArrowheads="1"/>
            </p:cNvSpPr>
            <p:nvPr/>
          </p:nvSpPr>
          <p:spPr bwMode="auto">
            <a:xfrm>
              <a:off x="467544" y="3746079"/>
              <a:ext cx="504056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latin typeface="Arial" panose="020B0604020202020204" pitchFamily="34" charset="0"/>
                </a:rPr>
                <a:t>ธ.ค.</a:t>
              </a:r>
              <a:endParaRPr lang="en-US" altLang="th-TH" sz="1600" b="1" dirty="0">
                <a:latin typeface="Arial" panose="020B060402020202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54990" y="3399296"/>
              <a:ext cx="109538" cy="288032"/>
              <a:chOff x="654990" y="3399296"/>
              <a:chExt cx="109538" cy="288032"/>
            </a:xfrm>
          </p:grpSpPr>
          <p:sp>
            <p:nvSpPr>
              <p:cNvPr id="32" name="Flowchart: Connector 31"/>
              <p:cNvSpPr/>
              <p:nvPr/>
            </p:nvSpPr>
            <p:spPr>
              <a:xfrm>
                <a:off x="654990" y="3515297"/>
                <a:ext cx="109538" cy="109538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714522" y="3399296"/>
                <a:ext cx="0" cy="28803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6580011" y="2924001"/>
            <a:ext cx="504056" cy="634815"/>
            <a:chOff x="467544" y="3399296"/>
            <a:chExt cx="504056" cy="634815"/>
          </a:xfrm>
        </p:grpSpPr>
        <p:sp>
          <p:nvSpPr>
            <p:cNvPr id="35" name="Rectangle 92"/>
            <p:cNvSpPr>
              <a:spLocks noChangeArrowheads="1"/>
            </p:cNvSpPr>
            <p:nvPr/>
          </p:nvSpPr>
          <p:spPr bwMode="auto">
            <a:xfrm>
              <a:off x="467544" y="3746079"/>
              <a:ext cx="504056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มิ.ย.</a:t>
              </a:r>
              <a:endParaRPr lang="en-US" altLang="th-TH" sz="2400" b="1" dirty="0">
                <a:latin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54990" y="3399296"/>
              <a:ext cx="109538" cy="288032"/>
              <a:chOff x="654990" y="3399296"/>
              <a:chExt cx="109538" cy="288032"/>
            </a:xfrm>
          </p:grpSpPr>
          <p:sp>
            <p:nvSpPr>
              <p:cNvPr id="37" name="Flowchart: Connector 36"/>
              <p:cNvSpPr/>
              <p:nvPr/>
            </p:nvSpPr>
            <p:spPr>
              <a:xfrm>
                <a:off x="654990" y="3515297"/>
                <a:ext cx="109538" cy="109538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714522" y="3399296"/>
                <a:ext cx="0" cy="28803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/>
          <p:cNvGrpSpPr/>
          <p:nvPr/>
        </p:nvGrpSpPr>
        <p:grpSpPr>
          <a:xfrm>
            <a:off x="8253978" y="2938776"/>
            <a:ext cx="504056" cy="553932"/>
            <a:chOff x="467544" y="3399296"/>
            <a:chExt cx="504056" cy="553932"/>
          </a:xfrm>
        </p:grpSpPr>
        <p:sp>
          <p:nvSpPr>
            <p:cNvPr id="40" name="Rectangle 92"/>
            <p:cNvSpPr>
              <a:spLocks noChangeArrowheads="1"/>
            </p:cNvSpPr>
            <p:nvPr/>
          </p:nvSpPr>
          <p:spPr bwMode="auto">
            <a:xfrm>
              <a:off x="467544" y="3746079"/>
              <a:ext cx="504056" cy="20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ก.ค.</a:t>
              </a:r>
              <a:endParaRPr lang="en-US" altLang="th-TH" sz="2400" b="1" dirty="0">
                <a:latin typeface="Arial" panose="020B060402020202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54990" y="3399296"/>
              <a:ext cx="109538" cy="288032"/>
              <a:chOff x="654990" y="3399296"/>
              <a:chExt cx="109538" cy="288032"/>
            </a:xfrm>
          </p:grpSpPr>
          <p:sp>
            <p:nvSpPr>
              <p:cNvPr id="42" name="Flowchart: Connector 41"/>
              <p:cNvSpPr/>
              <p:nvPr/>
            </p:nvSpPr>
            <p:spPr>
              <a:xfrm>
                <a:off x="654990" y="3515297"/>
                <a:ext cx="109538" cy="109538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714522" y="3399296"/>
                <a:ext cx="0" cy="28803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Rounded Rectangle 44"/>
          <p:cNvSpPr/>
          <p:nvPr/>
        </p:nvSpPr>
        <p:spPr>
          <a:xfrm>
            <a:off x="7653428" y="1665621"/>
            <a:ext cx="1368962" cy="9331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ก.ย. 2563</a:t>
            </a:r>
          </a:p>
          <a:p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ถอดบทเรียน/สรุปผล</a:t>
            </a:r>
          </a:p>
          <a:p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วางแผนปฏิบัติงาน</a:t>
            </a:r>
            <a:b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ระยะต่อไป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653428" y="1281254"/>
            <a:ext cx="1368962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WS 2</a:t>
            </a:r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9253" y="3624445"/>
            <a:ext cx="1406855" cy="62872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จังหวัด/อำเภอ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54541" y="633300"/>
            <a:ext cx="1406855" cy="38643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ส่วนกลาง/เขต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012308" y="3621450"/>
            <a:ext cx="1433924" cy="38643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เวทีชุมชนครั้งที่ 1-3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025842" y="3993138"/>
            <a:ext cx="1406855" cy="95614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ปรับกระบวนทัศน์</a:t>
            </a:r>
          </a:p>
          <a:p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กำหนดเป้าหมายร่วม</a:t>
            </a:r>
          </a:p>
          <a:p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วิเคราะห์ขัอมูล</a:t>
            </a:r>
          </a:p>
          <a:p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ทำแผนพัฒนา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414586" y="5165924"/>
            <a:ext cx="84249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29253" y="5246474"/>
            <a:ext cx="1406855" cy="386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Output</a:t>
            </a:r>
            <a:endParaRPr lang="th-TH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33593" y="5257357"/>
            <a:ext cx="1385571" cy="69192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th-TH" sz="13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เป้าหมายร่วม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th-TH" sz="13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แผนพัฒนาการเกษตรรายบุคคล/กลุ่ม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654810" y="3611466"/>
            <a:ext cx="1416766" cy="38643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เวทีชุมชนครั้งที่ 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664721" y="3996753"/>
            <a:ext cx="1406855" cy="9525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เชื่อมโยงภาคีเครือข่าย</a:t>
            </a:r>
          </a:p>
          <a:p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พัฒนาระบบบริหารจัดการกลุ่ม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244683" y="3590347"/>
            <a:ext cx="1490920" cy="38643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เวทีชุมชนครั้งที่ 5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249432" y="3967273"/>
            <a:ext cx="1490920" cy="97820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สรุปบทเรียน</a:t>
            </a:r>
          </a:p>
          <a:p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คืนข้อมูลสู่ชุมชน</a:t>
            </a:r>
          </a:p>
          <a:p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วางแผนระยะยาว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24765" y="5252236"/>
            <a:ext cx="1515587" cy="104898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th-TH" sz="13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</a:t>
            </a:r>
            <a:r>
              <a:rPr lang="th-TH" sz="13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บริหารจัดการพื้นที่เกษตรกรร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th-TH" sz="13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แผนพัฒนาการเกษตรรายบุคคล/กลุ่มระยะยาว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637654" y="5260567"/>
            <a:ext cx="1406855" cy="70225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th-TH" sz="13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ระบบบริหารจัดการกลุ่ม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th-TH" sz="13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การบูรณาการเครือข่าย</a:t>
            </a: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9" y="6364287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1619672" y="5246474"/>
            <a:ext cx="1345569" cy="69192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114300" indent="-114300">
              <a:buFont typeface="Arial" pitchFamily="34" charset="0"/>
              <a:buChar char="•"/>
            </a:pPr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เป้าหมายร่วม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แผนปฏิบัติ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กระบวนการทำงาน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797529" y="5241083"/>
            <a:ext cx="1224862" cy="69192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114300" indent="-114300">
              <a:buFont typeface="Arial" pitchFamily="34" charset="0"/>
              <a:buChar char="•"/>
            </a:pPr>
            <a:r>
              <a:rPr lang="th-TH" sz="13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th-TH" sz="13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แผนในการขยายผล</a:t>
            </a:r>
          </a:p>
        </p:txBody>
      </p:sp>
      <p:sp>
        <p:nvSpPr>
          <p:cNvPr id="65" name="Rounded Rectangle 6">
            <a:extLst>
              <a:ext uri="{FF2B5EF4-FFF2-40B4-BE49-F238E27FC236}">
                <a16:creationId xmlns:a16="http://schemas.microsoft.com/office/drawing/2014/main" xmlns="" id="{9A316F81-7EEC-4302-AF07-16579792243D}"/>
              </a:ext>
            </a:extLst>
          </p:cNvPr>
          <p:cNvSpPr/>
          <p:nvPr/>
        </p:nvSpPr>
        <p:spPr>
          <a:xfrm>
            <a:off x="192434" y="1709278"/>
            <a:ext cx="1368962" cy="10039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ธ.ค. 2563</a:t>
            </a:r>
          </a:p>
          <a:p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ชี้แจงโครงการ</a:t>
            </a:r>
          </a:p>
          <a:p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การคัดเลือกพื้นที่</a:t>
            </a:r>
          </a:p>
          <a:p>
            <a:endParaRPr lang="th-TH" sz="13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" name="Rounded Rectangle 5">
            <a:extLst>
              <a:ext uri="{FF2B5EF4-FFF2-40B4-BE49-F238E27FC236}">
                <a16:creationId xmlns:a16="http://schemas.microsoft.com/office/drawing/2014/main" xmlns="" id="{FBBEDBE9-4DB3-4ABA-8811-14CB56BD2E22}"/>
              </a:ext>
            </a:extLst>
          </p:cNvPr>
          <p:cNvSpPr/>
          <p:nvPr/>
        </p:nvSpPr>
        <p:spPr>
          <a:xfrm>
            <a:off x="192434" y="1343961"/>
            <a:ext cx="1368962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3313155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8"/>
            <a:ext cx="5894115" cy="63981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3240360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50912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ผู้แต่ง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Hector Garcia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5169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DAB142-A1A5-49FF-8034-D377D31A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204864"/>
            <a:ext cx="7200900" cy="14859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3525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2E2A0D-AEFC-4D57-952D-D9E9F30D72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วิสัยทัศน์ของกรมส่งเสริมการเกษตร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FDF410-1ABE-484D-8EAA-809FA8EB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2116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“เกษตรกรมีความเข้มแข็ง มีคุณภาพชีวิตที่ดี </a:t>
            </a:r>
          </a:p>
          <a:p>
            <a:pPr marL="0" indent="0" algn="ctr">
              <a:buNone/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ใช้เทคโนโลยีและนวัตกรรม และรายได้ที่มั่นคง”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659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FEB2E9-C231-428B-A5BC-43A26860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6206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การศึกษาต้นแบบการบริหารจัดการพื้นที่เกษตรกรรม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0EFBCA5-14B2-4D42-8A4B-E37CB88B3345}"/>
              </a:ext>
            </a:extLst>
          </p:cNvPr>
          <p:cNvSpPr/>
          <p:nvPr/>
        </p:nvSpPr>
        <p:spPr>
          <a:xfrm>
            <a:off x="251519" y="1124744"/>
            <a:ext cx="3930565" cy="7370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</a:pP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1. บุคคลเป้าหมายประกอบด้วย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A3F9C6E-DAE9-494E-BCAC-1482A494D842}"/>
              </a:ext>
            </a:extLst>
          </p:cNvPr>
          <p:cNvSpPr/>
          <p:nvPr/>
        </p:nvSpPr>
        <p:spPr>
          <a:xfrm>
            <a:off x="4504267" y="1124743"/>
            <a:ext cx="4316205" cy="7370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</a:pP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2. การคัดเลือกพื้นที่เป้าหมาย  	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DBF20A-FDB4-4F5C-A789-FC45F0341994}"/>
              </a:ext>
            </a:extLst>
          </p:cNvPr>
          <p:cNvSpPr txBox="1"/>
          <p:nvPr/>
        </p:nvSpPr>
        <p:spPr>
          <a:xfrm>
            <a:off x="4709257" y="2203477"/>
            <a:ext cx="3899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lvl="1"/>
            <a:r>
              <a:rPr lang="th-TH" sz="2400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2.1 </a:t>
            </a:r>
            <a:r>
              <a:rPr lang="th-TH" sz="2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พื้นที่ที่ไม่เหมาะสม (</a:t>
            </a:r>
            <a:r>
              <a:rPr lang="en-US" sz="2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S3 </a:t>
            </a:r>
            <a:r>
              <a:rPr lang="th-TH" sz="2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  <a:r>
              <a:rPr lang="th-TH" sz="2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400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ที่เข้าร่วมกิจกรรมส่งเสริมให้เกษตรกรปรับเปลี่ยนการผลิตพืชที่เหมาะสมตามแผนที่ </a:t>
            </a:r>
            <a:r>
              <a:rPr lang="en-US" sz="2400" b="1" dirty="0" err="1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Agri</a:t>
            </a:r>
            <a:r>
              <a:rPr lang="en-US" sz="2400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-map </a:t>
            </a:r>
            <a:r>
              <a:rPr lang="th-TH" sz="2400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ก่อนเป็นลำดับแรก</a:t>
            </a:r>
          </a:p>
          <a:p>
            <a:pPr marL="111125" lvl="1"/>
            <a:endParaRPr lang="en-US" sz="2400" b="1" dirty="0">
              <a:solidFill>
                <a:schemeClr val="dk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73038" lvl="1"/>
            <a:r>
              <a:rPr lang="th-TH" sz="2400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sz="2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พื้นที่ที่เหมาะสม (</a:t>
            </a:r>
            <a:r>
              <a:rPr lang="en-US" sz="2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S1 </a:t>
            </a:r>
            <a:r>
              <a:rPr lang="th-TH" sz="2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S2</a:t>
            </a:r>
            <a:r>
              <a:rPr lang="th-TH" sz="2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2400" b="1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2FC6FA-41A0-4F3D-9682-E900AE87324C}"/>
              </a:ext>
            </a:extLst>
          </p:cNvPr>
          <p:cNvSpPr/>
          <p:nvPr/>
        </p:nvSpPr>
        <p:spPr>
          <a:xfrm>
            <a:off x="4504267" y="1861801"/>
            <a:ext cx="4316205" cy="480755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DBF20A-FDB4-4F5C-A789-FC45F0341994}"/>
              </a:ext>
            </a:extLst>
          </p:cNvPr>
          <p:cNvSpPr txBox="1"/>
          <p:nvPr/>
        </p:nvSpPr>
        <p:spPr>
          <a:xfrm>
            <a:off x="477271" y="2203477"/>
            <a:ext cx="36626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.1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ระดับเขต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จำนวน 2 คน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-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เป็นเจ้าหน้าที่รับผิดชอบงาน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Zoning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 คน และ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-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เป็นเจ้าหน้าที่ที่เคยทำงานส่งเสริมการเกษตรเชิงพื้นที่ในปี 2562 จำนวน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คน</a:t>
            </a:r>
          </a:p>
          <a:p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1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.2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ระดับจังหวัด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จำนวน 4 คน</a:t>
            </a:r>
          </a:p>
          <a:p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1.3 </a:t>
            </a:r>
            <a:r>
              <a:rPr lang="th-TH" sz="2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ระดับอำเภอ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 คน</a:t>
            </a:r>
            <a:endParaRPr lang="en-US" sz="2400" b="1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xmlns="" id="{082FC6FA-41A0-4F3D-9682-E900AE87324C}"/>
              </a:ext>
            </a:extLst>
          </p:cNvPr>
          <p:cNvSpPr/>
          <p:nvPr/>
        </p:nvSpPr>
        <p:spPr>
          <a:xfrm>
            <a:off x="251520" y="1861801"/>
            <a:ext cx="3930565" cy="480755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17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FEB2E9-C231-428B-A5BC-43A26860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6206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การศึกษาต้นแบบการบริหารจัดการพื้นที่เกษตรกรรม (ต่อ)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0EFBCA5-14B2-4D42-8A4B-E37CB88B3345}"/>
              </a:ext>
            </a:extLst>
          </p:cNvPr>
          <p:cNvSpPr/>
          <p:nvPr/>
        </p:nvSpPr>
        <p:spPr>
          <a:xfrm>
            <a:off x="251519" y="980728"/>
            <a:ext cx="3930565" cy="6650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3. พื้นที่เป้าหมายปี 2563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DBF20A-FDB4-4F5C-A789-FC45F0341994}"/>
              </a:ext>
            </a:extLst>
          </p:cNvPr>
          <p:cNvSpPr txBox="1"/>
          <p:nvPr/>
        </p:nvSpPr>
        <p:spPr>
          <a:xfrm>
            <a:off x="251520" y="1700808"/>
            <a:ext cx="87849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สสก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.1 จ.ลพบุรี อ.ชัยบาดาล      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คัดเลือกพื้นที่ที่ไม่เหมาะสม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S3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สินค้าเดิม อ้อยโรงงาน มันสะหลัง เป็นสินค้าใหม่ ขมิ้นชัน </a:t>
            </a:r>
          </a:p>
          <a:p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สสก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.2 จ.ราชบุรี อ.จอมบึง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คัดเลือกพื้นที่เหมาะสม (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S1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S2)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สินค้า สมุนไพร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สสก.3 จ.ชลบุรี อ.พนัสนิคม      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คัดเลือกพื้นที่ที่ไม่เหมาะสม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S3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N)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สินค้าเดิม มันสำปะหลัง ข้าวโพดเลี้ยงสัตว์ สินค้าใหม่ ขนุน</a:t>
            </a:r>
            <a:endParaRPr lang="th-TH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สสก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.4 จ.ชัยภูมิ อ.ซับใหญ่      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คัดเลือกพื้นที่ที่ไม่เหมาะสม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S3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N)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สินค้าเดิม ข้าว สินค้าใหม่ หน่อไม้ฝรั่ง</a:t>
            </a:r>
          </a:p>
          <a:p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สสก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.5 จ.ตรัง อ.ห้วยยอด      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คัดเลือกพื้นที่ที่ไม่เหมาะสม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S3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N)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สินค้าเดิม ยางพารา สินค้าใหม่ ปาล์มน้ำมัน พืชร่วม</a:t>
            </a:r>
            <a:r>
              <a:rPr lang="th-TH" sz="2400">
                <a:latin typeface="TH SarabunPSK" panose="020B0500040200020003" pitchFamily="34" charset="-34"/>
                <a:cs typeface="TH SarabunPSK" panose="020B0500040200020003" pitchFamily="34" charset="-34"/>
              </a:rPr>
              <a:t>ยาง </a:t>
            </a:r>
            <a:br>
              <a:rPr lang="th-TH" sz="24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>
                <a:latin typeface="TH SarabunPSK" panose="020B0500040200020003" pitchFamily="34" charset="-34"/>
                <a:cs typeface="TH SarabunPSK" panose="020B0500040200020003" pitchFamily="34" charset="-34"/>
              </a:rPr>
              <a:t>พืช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แซมยาง เกษตรผสมผสาน เลี้ยงสัตว์ เป็นต้น</a:t>
            </a:r>
          </a:p>
          <a:p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สสก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.6 จ.เชียงใหม่ อ.สะเมิง      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คัดเลือกพื้นที่ที่ไม่เหมาะสม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S3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N)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สินค้าเดิม ข้าว สินค้าใหม่ พืชผัก ,พืชสมุนไพร</a:t>
            </a: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xmlns="" id="{082FC6FA-41A0-4F3D-9682-E900AE87324C}"/>
              </a:ext>
            </a:extLst>
          </p:cNvPr>
          <p:cNvSpPr/>
          <p:nvPr/>
        </p:nvSpPr>
        <p:spPr>
          <a:xfrm>
            <a:off x="251520" y="1700808"/>
            <a:ext cx="8784976" cy="480755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7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FEB2E9-C231-428B-A5BC-43A26860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6206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การศึกษาต้นแบบการบริหารจัดการพื้นที่เกษตรกรรม (ต่อ)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0EFBCA5-14B2-4D42-8A4B-E37CB88B3345}"/>
              </a:ext>
            </a:extLst>
          </p:cNvPr>
          <p:cNvSpPr/>
          <p:nvPr/>
        </p:nvSpPr>
        <p:spPr>
          <a:xfrm>
            <a:off x="251519" y="980728"/>
            <a:ext cx="3930565" cy="6650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th-TH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4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. </a:t>
            </a:r>
            <a:r>
              <a:rPr lang="th-TH" sz="3600" b="1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วัตถุประสงค์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DBF20A-FDB4-4F5C-A789-FC45F0341994}"/>
              </a:ext>
            </a:extLst>
          </p:cNvPr>
          <p:cNvSpPr txBox="1"/>
          <p:nvPr/>
        </p:nvSpPr>
        <p:spPr>
          <a:xfrm>
            <a:off x="251520" y="1868631"/>
            <a:ext cx="87849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เพื่อศึกษาผลการนำรูปแบบการส่งเสริมการเกษตรเชิงพื้นที่ มาใช้</a:t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ขับเคลื่อนการดำเนินงานโครงการบริหารจัดการการผลิตสินค้าเกษตรตามแผนที่เกษตรเพื่อการบริหารจัดการเชิงรุก (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Agri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-Map) 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ในพื้นที่เหมาะสมและไม่เหมาะสม</a:t>
            </a: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xmlns="" id="{082FC6FA-41A0-4F3D-9682-E900AE87324C}"/>
              </a:ext>
            </a:extLst>
          </p:cNvPr>
          <p:cNvSpPr/>
          <p:nvPr/>
        </p:nvSpPr>
        <p:spPr>
          <a:xfrm>
            <a:off x="251520" y="1700808"/>
            <a:ext cx="8784976" cy="480755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5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5-473G-72FC\Desktop\เกษตรเชิงพื้นที่\MODEL เชิงพื้นที่ v6 C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134"/>
            <a:ext cx="4983027" cy="683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5-473G-72FC\Desktop\เกษตรเชิงพื้นที่\MODEL เชิงพื้นที่ v6 CR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92"/>
          <a:stretch/>
        </p:blipFill>
        <p:spPr bwMode="auto">
          <a:xfrm>
            <a:off x="0" y="1052736"/>
            <a:ext cx="915841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9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E5-473G-72FC\Desktop\เกษตรเชิงพื้นที่\MODEL เชิงพื้นที่ v7 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5" y="685800"/>
            <a:ext cx="9089935" cy="54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49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5-473G-72FC\Desktop\เกษตรเชิงพื้นที่\MODEL เชิงพื้นที่ v6 CR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48" b="-36"/>
          <a:stretch/>
        </p:blipFill>
        <p:spPr bwMode="auto">
          <a:xfrm>
            <a:off x="-36512" y="1196752"/>
            <a:ext cx="9158411" cy="469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0471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397</Words>
  <Application>Microsoft Office PowerPoint</Application>
  <PresentationFormat>On-screen Show (4:3)</PresentationFormat>
  <Paragraphs>107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Angsana New</vt:lpstr>
      <vt:lpstr>Arial</vt:lpstr>
      <vt:lpstr>Calibri</vt:lpstr>
      <vt:lpstr>Cordia New</vt:lpstr>
      <vt:lpstr>TH SarabunIT๙</vt:lpstr>
      <vt:lpstr>TH SarabunPSK</vt:lpstr>
      <vt:lpstr>ชุดรูปแบบของ Office</vt:lpstr>
      <vt:lpstr>PowerPoint Presentation</vt:lpstr>
      <vt:lpstr>วิสัยทัศน์ของกรมส่งเสริมการเกษตร</vt:lpstr>
      <vt:lpstr> การศึกษาต้นแบบการบริหารจัดการพื้นที่เกษตรกรรม  </vt:lpstr>
      <vt:lpstr> การศึกษาต้นแบบการบริหารจัดการพื้นที่เกษตรกรรม (ต่อ)  </vt:lpstr>
      <vt:lpstr> การศึกษาต้นแบบการบริหารจัดการพื้นที่เกษตรกรรม (ต่อ)  </vt:lpstr>
      <vt:lpstr>PowerPoint Presentation</vt:lpstr>
      <vt:lpstr>PowerPoint Presentation</vt:lpstr>
      <vt:lpstr>PowerPoint Presentation</vt:lpstr>
      <vt:lpstr>PowerPoint Presentation</vt:lpstr>
      <vt:lpstr>การจัดการข้อมูล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ACER110762</dc:creator>
  <cp:lastModifiedBy>win10</cp:lastModifiedBy>
  <cp:revision>154</cp:revision>
  <cp:lastPrinted>2019-09-24T04:13:18Z</cp:lastPrinted>
  <dcterms:created xsi:type="dcterms:W3CDTF">2019-09-20T06:40:56Z</dcterms:created>
  <dcterms:modified xsi:type="dcterms:W3CDTF">2019-12-23T13:11:37Z</dcterms:modified>
</cp:coreProperties>
</file>