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0" r:id="rId1"/>
  </p:sldMasterIdLst>
  <p:sldIdLst>
    <p:sldId id="259" r:id="rId2"/>
    <p:sldId id="262" r:id="rId3"/>
    <p:sldId id="263" r:id="rId4"/>
    <p:sldId id="264" r:id="rId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ngsana New" charset="-34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ngsana New" charset="-34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ngsana New" charset="-34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ngsana New" charset="-34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ngsana New" charset="-34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ngsana New" charset="-34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ngsana New" charset="-34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ngsana New" charset="-34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ngsana New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984"/>
    <a:srgbClr val="FFC20F"/>
    <a:srgbClr val="FECE3E"/>
    <a:srgbClr val="F37020"/>
    <a:srgbClr val="FEF200"/>
    <a:srgbClr val="B0D1FE"/>
    <a:srgbClr val="F9FF91"/>
    <a:srgbClr val="D3A4C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2" d="100"/>
          <a:sy n="72" d="100"/>
        </p:scale>
        <p:origin x="-36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6600" spc="-90" baseline="0">
                <a:solidFill>
                  <a:srgbClr val="FFFFFF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206876"/>
            <a:ext cx="6921151" cy="164592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>
              <a:defRPr/>
            </a:pPr>
            <a:fld id="{BF8E4FBA-BCCC-4CA0-BBEE-DC424EF0206D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dirty="0"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>
              <a:defRPr/>
            </a:pPr>
            <a:fld id="{FF4E08E3-5E08-4891-8918-13ADD1EF8A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328FC-2A71-4655-AA33-B7FA154A3A7D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9D858-7B3D-4DFB-AC1C-2D18D3B580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D8BCC-398F-4FCA-BC71-B5C7BA3ABF95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D0252-B292-4642-95B2-7982522068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238A4-7A48-457B-B062-99C0B854ADA1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7DCB6-7741-4AFA-932A-97BEDB1881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/>
          <a:lstStyle>
            <a:lvl1pPr>
              <a:lnSpc>
                <a:spcPct val="80000"/>
              </a:lnSpc>
              <a:defRPr sz="6600" b="0" baseline="0">
                <a:solidFill>
                  <a:schemeClr val="accent1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204209"/>
            <a:ext cx="6919722" cy="1645920"/>
          </a:xfrm>
        </p:spPr>
        <p:txBody>
          <a:bodyPr anchor="t"/>
          <a:lstStyle>
            <a:lvl1pPr marL="0" indent="0">
              <a:buNone/>
              <a:defRPr sz="2400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D4D37-1494-4EDF-8340-189E4A22B6A4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6FB06-E8BA-450E-BDFA-2086339069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8134"/>
            <a:ext cx="3497580" cy="376732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8498" y="1998134"/>
            <a:ext cx="3497580" cy="376732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16830-DF67-4E4C-A995-990AF4E1540A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55776-1518-4FA1-B238-789E64529A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40467"/>
            <a:ext cx="3497580" cy="723400"/>
          </a:xfrm>
        </p:spPr>
        <p:txBody>
          <a:bodyPr anchor="ctr"/>
          <a:lstStyle>
            <a:lvl1pPr marL="0" indent="0">
              <a:buNone/>
              <a:defRPr sz="165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53084"/>
            <a:ext cx="3497580" cy="32004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05706" y="2038435"/>
            <a:ext cx="3497580" cy="722376"/>
          </a:xfrm>
        </p:spPr>
        <p:txBody>
          <a:bodyPr anchor="ctr"/>
          <a:lstStyle>
            <a:lvl1pPr marL="0" indent="0">
              <a:buNone/>
              <a:defRPr sz="165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05706" y="2750990"/>
            <a:ext cx="3497580" cy="32004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2FDB2-D87B-4A06-9F6E-37F118BE0361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03E0A-C054-4017-83A5-2C4E611855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1D538-67A1-4A53-80A3-CFF4FE2ACF47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B3742-7C7F-47C6-85A3-3FF182CD05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35663-6678-4AD1-98EB-DDCC4913E827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35EAB-68E9-42D6-B0AA-24EBA4F234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000">
                <a:solidFill>
                  <a:srgbClr val="FFFFFF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50">
                <a:solidFill>
                  <a:srgbClr val="262626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46623-BF99-4F75-A020-04BCF6BD8757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dirty="0"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>
              <a:defRPr/>
            </a:pPr>
            <a:fld id="{C145D4B5-C5F6-4033-9CEE-24D827D72C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/>
          <a:lstStyle>
            <a:lvl1pPr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th-TH" noProof="0" smtClean="0"/>
              <a:t>คลิกไอคอนเพื่อเพิ่มรูปภาพ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1050">
                <a:solidFill>
                  <a:srgbClr val="262626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>
              <a:defRPr/>
            </a:pPr>
            <a:fld id="{90BB230F-F3E7-4780-8FD2-D145B138FAA6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6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dirty="0"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>
              <a:defRPr/>
            </a:pPr>
            <a:fld id="{57521B8D-4660-4C6B-85D7-6C12927F88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0D1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3713" y="500063"/>
            <a:ext cx="8078787" cy="1657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2011363"/>
            <a:ext cx="8064500" cy="3767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1913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713" dirty="0">
                <a:solidFill>
                  <a:schemeClr val="tx1">
                    <a:alpha val="8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E328EED-B50D-4439-A3BE-4C39393437C5}" type="datetimeFigureOut">
              <a:rPr lang="en-US"/>
              <a:pPr>
                <a:defRPr/>
              </a:pPr>
              <a:t>10/13/2016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788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713" cap="all" baseline="0" dirty="0">
                <a:solidFill>
                  <a:schemeClr val="tx1">
                    <a:alpha val="8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5876925"/>
            <a:ext cx="2195513" cy="1397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7725" b="0" dirty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7D4DCE91-CBDE-47CE-AA21-9609F3AD4A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1" r:id="rId2"/>
    <p:sldLayoutId id="2147483850" r:id="rId3"/>
    <p:sldLayoutId id="2147483849" r:id="rId4"/>
    <p:sldLayoutId id="2147483848" r:id="rId5"/>
    <p:sldLayoutId id="2147483847" r:id="rId6"/>
    <p:sldLayoutId id="2147483846" r:id="rId7"/>
    <p:sldLayoutId id="2147483853" r:id="rId8"/>
    <p:sldLayoutId id="2147483854" r:id="rId9"/>
    <p:sldLayoutId id="2147483845" r:id="rId10"/>
    <p:sldLayoutId id="2147483844" r:id="rId11"/>
  </p:sldLayoutIdLst>
  <p:hf sldNum="0" hdr="0" ftr="0" dt="0"/>
  <p:txStyles>
    <p:titleStyle>
      <a:lvl1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4000" kern="1200" spc="-9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alibri Light"/>
        </a:defRPr>
      </a:lvl2pPr>
      <a:lvl3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alibri Light"/>
        </a:defRPr>
      </a:lvl3pPr>
      <a:lvl4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alibri Light"/>
        </a:defRPr>
      </a:lvl4pPr>
      <a:lvl5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alibri Light"/>
        </a:defRPr>
      </a:lvl5pPr>
      <a:lvl6pPr marL="4572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alibri Light"/>
        </a:defRPr>
      </a:lvl6pPr>
      <a:lvl7pPr marL="9144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alibri Light"/>
        </a:defRPr>
      </a:lvl7pPr>
      <a:lvl8pPr marL="13716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alibri Light"/>
        </a:defRPr>
      </a:lvl8pPr>
      <a:lvl9pPr marL="18288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alibri Light"/>
        </a:defRPr>
      </a:lvl9pPr>
    </p:titleStyle>
    <p:bodyStyle>
      <a:lvl1pPr marL="68263" indent="-68263" algn="l" defTabSz="685800" rtl="0" fontAlgn="base">
        <a:lnSpc>
          <a:spcPct val="85000"/>
        </a:lnSpc>
        <a:spcBef>
          <a:spcPts val="975"/>
        </a:spcBef>
        <a:spcAft>
          <a:spcPct val="0"/>
        </a:spcAft>
        <a:buFont typeface="Arial" charset="0"/>
        <a:buChar char=" "/>
        <a:defRPr kern="1200">
          <a:solidFill>
            <a:srgbClr val="262626"/>
          </a:solidFill>
          <a:latin typeface="+mn-lt"/>
          <a:ea typeface="+mn-ea"/>
          <a:cs typeface="+mn-cs"/>
        </a:defRPr>
      </a:lvl1pPr>
      <a:lvl2pPr marL="260350" indent="-257175" algn="l" defTabSz="685800" rtl="0" fontAlgn="base">
        <a:lnSpc>
          <a:spcPct val="85000"/>
        </a:lnSpc>
        <a:spcBef>
          <a:spcPts val="450"/>
        </a:spcBef>
        <a:spcAft>
          <a:spcPct val="0"/>
        </a:spcAft>
        <a:buFont typeface="Arial" charset="0"/>
        <a:buChar char=" "/>
        <a:defRPr kern="1200">
          <a:solidFill>
            <a:srgbClr val="262626"/>
          </a:solidFill>
          <a:latin typeface="+mn-lt"/>
          <a:ea typeface="+mn-ea"/>
          <a:cs typeface="+mn-cs"/>
        </a:defRPr>
      </a:lvl2pPr>
      <a:lvl3pPr marL="411163" indent="-411163" algn="l" defTabSz="685800" rtl="0" fontAlgn="base">
        <a:lnSpc>
          <a:spcPct val="85000"/>
        </a:lnSpc>
        <a:spcBef>
          <a:spcPts val="450"/>
        </a:spcBef>
        <a:spcAft>
          <a:spcPct val="0"/>
        </a:spcAft>
        <a:buFont typeface="Arial" charset="0"/>
        <a:buChar char=" "/>
        <a:defRPr sz="1500" i="1" kern="1200">
          <a:solidFill>
            <a:srgbClr val="262626"/>
          </a:solidFill>
          <a:latin typeface="+mn-lt"/>
          <a:ea typeface="+mn-ea"/>
          <a:cs typeface="+mn-cs"/>
        </a:defRPr>
      </a:lvl3pPr>
      <a:lvl4pPr marL="615950" indent="-615950" algn="l" defTabSz="685800" rtl="0" fontAlgn="base">
        <a:lnSpc>
          <a:spcPct val="85000"/>
        </a:lnSpc>
        <a:spcBef>
          <a:spcPts val="450"/>
        </a:spcBef>
        <a:spcAft>
          <a:spcPct val="0"/>
        </a:spcAft>
        <a:buFont typeface="Arial" charset="0"/>
        <a:buChar char=" "/>
        <a:defRPr sz="1300" kern="1200">
          <a:solidFill>
            <a:srgbClr val="262626"/>
          </a:solidFill>
          <a:latin typeface="+mn-lt"/>
          <a:ea typeface="+mn-ea"/>
          <a:cs typeface="+mn-cs"/>
        </a:defRPr>
      </a:lvl4pPr>
      <a:lvl5pPr marL="822325" indent="-822325" algn="l" defTabSz="685800" rtl="0" fontAlgn="base">
        <a:lnSpc>
          <a:spcPct val="85000"/>
        </a:lnSpc>
        <a:spcBef>
          <a:spcPts val="450"/>
        </a:spcBef>
        <a:spcAft>
          <a:spcPct val="0"/>
        </a:spcAft>
        <a:buFont typeface="Arial" charset="0"/>
        <a:buChar char=" "/>
        <a:defRPr sz="1300" kern="1200">
          <a:solidFill>
            <a:srgbClr val="262626"/>
          </a:solidFill>
          <a:latin typeface="+mn-lt"/>
          <a:ea typeface="+mn-ea"/>
          <a:cs typeface="+mn-cs"/>
        </a:defRPr>
      </a:lvl5pPr>
      <a:lvl6pPr marL="9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0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2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3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สี่เหลี่ยมผืนผ้ามุมมน 30"/>
          <p:cNvSpPr/>
          <p:nvPr/>
        </p:nvSpPr>
        <p:spPr>
          <a:xfrm>
            <a:off x="171450" y="2478088"/>
            <a:ext cx="2111375" cy="1544637"/>
          </a:xfrm>
          <a:prstGeom prst="roundRect">
            <a:avLst/>
          </a:prstGeom>
          <a:solidFill>
            <a:srgbClr val="F69195"/>
          </a:solidFill>
          <a:ln w="38100"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grpSp>
        <p:nvGrpSpPr>
          <p:cNvPr id="13314" name="กลุ่ม 24"/>
          <p:cNvGrpSpPr>
            <a:grpSpLocks/>
          </p:cNvGrpSpPr>
          <p:nvPr/>
        </p:nvGrpSpPr>
        <p:grpSpPr bwMode="auto">
          <a:xfrm>
            <a:off x="2662238" y="2932113"/>
            <a:ext cx="4049712" cy="1231900"/>
            <a:chOff x="2713037" y="3299701"/>
            <a:chExt cx="4050252" cy="1232338"/>
          </a:xfrm>
        </p:grpSpPr>
        <p:grpSp>
          <p:nvGrpSpPr>
            <p:cNvPr id="13346" name="กลุ่ม 14"/>
            <p:cNvGrpSpPr>
              <a:grpSpLocks/>
            </p:cNvGrpSpPr>
            <p:nvPr/>
          </p:nvGrpSpPr>
          <p:grpSpPr bwMode="auto">
            <a:xfrm>
              <a:off x="2713037" y="3299701"/>
              <a:ext cx="3996000" cy="1200329"/>
              <a:chOff x="1485738" y="2583315"/>
              <a:chExt cx="3353551" cy="1226434"/>
            </a:xfrm>
          </p:grpSpPr>
          <p:sp>
            <p:nvSpPr>
              <p:cNvPr id="16" name="สี่เหลี่ยมผืนผ้า 15"/>
              <p:cNvSpPr/>
              <p:nvPr/>
            </p:nvSpPr>
            <p:spPr>
              <a:xfrm>
                <a:off x="1524379" y="2907835"/>
                <a:ext cx="3301812" cy="902167"/>
              </a:xfrm>
              <a:prstGeom prst="roundRect">
                <a:avLst/>
              </a:prstGeom>
              <a:solidFill>
                <a:srgbClr val="84D4C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th-TH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สี่เหลี่ยมผืนผ้า 16"/>
              <p:cNvSpPr/>
              <p:nvPr/>
            </p:nvSpPr>
            <p:spPr>
              <a:xfrm>
                <a:off x="1524379" y="2602786"/>
                <a:ext cx="3301812" cy="420254"/>
              </a:xfrm>
              <a:prstGeom prst="roundRect">
                <a:avLst/>
              </a:prstGeom>
              <a:solidFill>
                <a:srgbClr val="33B8A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th-TH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สี่เหลี่ยมผืนผ้ามุมมน 18"/>
              <p:cNvSpPr/>
              <p:nvPr/>
            </p:nvSpPr>
            <p:spPr>
              <a:xfrm>
                <a:off x="1485738" y="2583315"/>
                <a:ext cx="3353778" cy="1200726"/>
              </a:xfrm>
              <a:prstGeom prst="roundRect">
                <a:avLst/>
              </a:prstGeom>
              <a:noFill/>
              <a:ln w="38100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th-TH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2" name="Text Box 6"/>
            <p:cNvSpPr txBox="1">
              <a:spLocks noChangeArrowheads="1"/>
            </p:cNvSpPr>
            <p:nvPr/>
          </p:nvSpPr>
          <p:spPr bwMode="auto">
            <a:xfrm>
              <a:off x="2722563" y="3342578"/>
              <a:ext cx="4040726" cy="1189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th-TH" sz="2400" b="1">
                  <a:latin typeface="Browallia New" pitchFamily="34" charset="-34"/>
                </a:rPr>
                <a:t>พ.ศ.2518</a:t>
              </a:r>
            </a:p>
            <a:p>
              <a:pPr algn="ctr"/>
              <a:endParaRPr lang="th-TH" sz="800" b="1">
                <a:latin typeface="Browallia New" pitchFamily="34" charset="-34"/>
              </a:endParaRPr>
            </a:p>
            <a:p>
              <a:pPr algn="ctr"/>
              <a:r>
                <a:rPr lang="th-TH" sz="2000" b="1">
                  <a:latin typeface="Browallia New" pitchFamily="34" charset="-34"/>
                </a:rPr>
                <a:t> ทดลองใช้ระบบฝึกอบรมและเยี่ยมเยียน (</a:t>
              </a:r>
              <a:r>
                <a:rPr lang="en-US" sz="2000" b="1">
                  <a:latin typeface="Browallia New" pitchFamily="34" charset="-34"/>
                </a:rPr>
                <a:t>T&amp;V System) </a:t>
              </a:r>
              <a:endParaRPr lang="th-TH" sz="2000" b="1">
                <a:latin typeface="Browallia New" pitchFamily="34" charset="-34"/>
              </a:endParaRPr>
            </a:p>
            <a:p>
              <a:pPr algn="ctr"/>
              <a:r>
                <a:rPr lang="th-TH" sz="2000" b="1">
                  <a:latin typeface="Browallia New" pitchFamily="34" charset="-34"/>
                </a:rPr>
                <a:t>ในเขตโครงการชลประทาน 5 แห่ง</a:t>
              </a:r>
            </a:p>
          </p:txBody>
        </p:sp>
      </p:grpSp>
      <p:grpSp>
        <p:nvGrpSpPr>
          <p:cNvPr id="13315" name="กลุ่ม 13"/>
          <p:cNvGrpSpPr>
            <a:grpSpLocks/>
          </p:cNvGrpSpPr>
          <p:nvPr/>
        </p:nvGrpSpPr>
        <p:grpSpPr bwMode="auto">
          <a:xfrm>
            <a:off x="2947988" y="1162050"/>
            <a:ext cx="3349625" cy="1308100"/>
            <a:chOff x="1499527" y="2545568"/>
            <a:chExt cx="3350285" cy="1307397"/>
          </a:xfrm>
        </p:grpSpPr>
        <p:sp>
          <p:nvSpPr>
            <p:cNvPr id="9" name="สี่เหลี่ยมผืนผ้ามุมมน 8"/>
            <p:cNvSpPr/>
            <p:nvPr/>
          </p:nvSpPr>
          <p:spPr>
            <a:xfrm>
              <a:off x="1523344" y="2907323"/>
              <a:ext cx="3302651" cy="902803"/>
            </a:xfrm>
            <a:prstGeom prst="roundRect">
              <a:avLst/>
            </a:prstGeom>
            <a:solidFill>
              <a:srgbClr val="84D4C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th-TH" sz="2000">
                <a:solidFill>
                  <a:schemeClr val="tx1"/>
                </a:solidFill>
              </a:endParaRPr>
            </a:p>
          </p:txBody>
        </p:sp>
        <p:sp>
          <p:nvSpPr>
            <p:cNvPr id="10" name="สี่เหลี่ยมผืนผ้ามุมมน 9"/>
            <p:cNvSpPr/>
            <p:nvPr/>
          </p:nvSpPr>
          <p:spPr>
            <a:xfrm>
              <a:off x="1523344" y="2602687"/>
              <a:ext cx="3302651" cy="420462"/>
            </a:xfrm>
            <a:prstGeom prst="roundRect">
              <a:avLst/>
            </a:prstGeom>
            <a:solidFill>
              <a:srgbClr val="33B8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th-TH">
                <a:solidFill>
                  <a:schemeClr val="tx1"/>
                </a:solidFill>
              </a:endParaRPr>
            </a:p>
          </p:txBody>
        </p:sp>
        <p:sp>
          <p:nvSpPr>
            <p:cNvPr id="13344" name="Text Box 5"/>
            <p:cNvSpPr>
              <a:spLocks noChangeArrowheads="1"/>
            </p:cNvSpPr>
            <p:nvPr/>
          </p:nvSpPr>
          <p:spPr bwMode="auto">
            <a:xfrm>
              <a:off x="1539222" y="2545568"/>
              <a:ext cx="3310590" cy="1307397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h-TH" sz="2000" b="1">
                  <a:latin typeface="Browallia New" pitchFamily="34" charset="-34"/>
                </a:rPr>
                <a:t>  </a:t>
              </a:r>
              <a:r>
                <a:rPr lang="th-TH" sz="2400" b="1">
                  <a:latin typeface="Browallia New" pitchFamily="34" charset="-34"/>
                </a:rPr>
                <a:t>พ.ศ.2510 </a:t>
              </a:r>
              <a:r>
                <a:rPr lang="th-TH" sz="2000" b="1">
                  <a:latin typeface="Browallia New" pitchFamily="34" charset="-34"/>
                </a:rPr>
                <a:t>จัดตั้งกรมส่งเสริมการเกษตร</a:t>
              </a:r>
            </a:p>
            <a:p>
              <a:endParaRPr lang="th-TH" sz="800" b="1">
                <a:latin typeface="Browallia New" pitchFamily="34" charset="-34"/>
              </a:endParaRPr>
            </a:p>
            <a:p>
              <a:r>
                <a:rPr lang="th-TH" sz="2000" b="1">
                  <a:latin typeface="Browallia New" pitchFamily="34" charset="-34"/>
                </a:rPr>
                <a:t>- ใช้วิธีการส่งเสริมการเกษตรผ่านกลุ่มต่างๆ</a:t>
              </a:r>
            </a:p>
            <a:p>
              <a:r>
                <a:rPr lang="th-TH" sz="2000" b="1">
                  <a:latin typeface="Browallia New" pitchFamily="34" charset="-34"/>
                </a:rPr>
                <a:t>- ใช้รูปแบบการประชุม/การจัดทำแปลงสาธิต</a:t>
              </a:r>
            </a:p>
          </p:txBody>
        </p:sp>
        <p:sp>
          <p:nvSpPr>
            <p:cNvPr id="8" name="สี่เหลี่ยมผืนผ้ามุมมน 7"/>
            <p:cNvSpPr/>
            <p:nvPr/>
          </p:nvSpPr>
          <p:spPr>
            <a:xfrm>
              <a:off x="1499527" y="2583648"/>
              <a:ext cx="3348697" cy="1201092"/>
            </a:xfrm>
            <a:prstGeom prst="roundRect">
              <a:avLst/>
            </a:prstGeom>
            <a:noFill/>
            <a:ln w="38100">
              <a:solidFill>
                <a:schemeClr val="bg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th-TH">
                <a:solidFill>
                  <a:schemeClr val="tx1"/>
                </a:solidFill>
              </a:endParaRPr>
            </a:p>
          </p:txBody>
        </p:sp>
      </p:grpSp>
      <p:grpSp>
        <p:nvGrpSpPr>
          <p:cNvPr id="13316" name="กลุ่ม 25"/>
          <p:cNvGrpSpPr>
            <a:grpSpLocks/>
          </p:cNvGrpSpPr>
          <p:nvPr/>
        </p:nvGrpSpPr>
        <p:grpSpPr bwMode="auto">
          <a:xfrm>
            <a:off x="2671763" y="4808538"/>
            <a:ext cx="3995737" cy="1473200"/>
            <a:chOff x="2722376" y="5075064"/>
            <a:chExt cx="3995996" cy="1473128"/>
          </a:xfrm>
        </p:grpSpPr>
        <p:grpSp>
          <p:nvGrpSpPr>
            <p:cNvPr id="13337" name="กลุ่ม 20"/>
            <p:cNvGrpSpPr>
              <a:grpSpLocks/>
            </p:cNvGrpSpPr>
            <p:nvPr/>
          </p:nvGrpSpPr>
          <p:grpSpPr bwMode="auto">
            <a:xfrm>
              <a:off x="2722376" y="5075064"/>
              <a:ext cx="3995996" cy="1447876"/>
              <a:chOff x="1496394" y="2583315"/>
              <a:chExt cx="3353550" cy="1226434"/>
            </a:xfrm>
          </p:grpSpPr>
          <p:sp>
            <p:nvSpPr>
              <p:cNvPr id="22" name="สี่เหลี่ยมผืนผ้า 21"/>
              <p:cNvSpPr/>
              <p:nvPr/>
            </p:nvSpPr>
            <p:spPr>
              <a:xfrm>
                <a:off x="1524373" y="2907372"/>
                <a:ext cx="3301588" cy="902252"/>
              </a:xfrm>
              <a:prstGeom prst="roundRect">
                <a:avLst/>
              </a:prstGeom>
              <a:solidFill>
                <a:srgbClr val="84D4C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th-TH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สี่เหลี่ยมผืนผ้า 22"/>
              <p:cNvSpPr/>
              <p:nvPr/>
            </p:nvSpPr>
            <p:spPr>
              <a:xfrm>
                <a:off x="1524373" y="2602140"/>
                <a:ext cx="3301588" cy="403391"/>
              </a:xfrm>
              <a:prstGeom prst="roundRect">
                <a:avLst/>
              </a:prstGeom>
              <a:solidFill>
                <a:srgbClr val="33B8A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th-TH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สี่เหลี่ยมผืนผ้ามุมมน 23"/>
              <p:cNvSpPr/>
              <p:nvPr/>
            </p:nvSpPr>
            <p:spPr>
              <a:xfrm>
                <a:off x="1496394" y="2583315"/>
                <a:ext cx="3353550" cy="1200761"/>
              </a:xfrm>
              <a:prstGeom prst="roundRect">
                <a:avLst/>
              </a:prstGeom>
              <a:noFill/>
              <a:ln w="38100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th-TH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3338" name="Text Box 10"/>
            <p:cNvSpPr txBox="1">
              <a:spLocks noChangeArrowheads="1"/>
            </p:cNvSpPr>
            <p:nvPr/>
          </p:nvSpPr>
          <p:spPr bwMode="auto">
            <a:xfrm>
              <a:off x="2928764" y="5084589"/>
              <a:ext cx="3554643" cy="1463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th-TH" sz="2400" b="1">
                  <a:latin typeface="Browallia New" pitchFamily="34" charset="-34"/>
                </a:rPr>
                <a:t>พ.ศ.2520-2523</a:t>
              </a:r>
            </a:p>
            <a:p>
              <a:pPr algn="ctr"/>
              <a:endParaRPr lang="th-TH" sz="600" b="1">
                <a:latin typeface="Browallia New" pitchFamily="34" charset="-34"/>
              </a:endParaRPr>
            </a:p>
            <a:p>
              <a:pPr algn="ctr"/>
              <a:r>
                <a:rPr lang="th-TH" sz="2000" b="1">
                  <a:latin typeface="Browallia New" pitchFamily="34" charset="-34"/>
                </a:rPr>
                <a:t> ดำเนินการโครงการปรับปรุงระบบ</a:t>
              </a:r>
            </a:p>
            <a:p>
              <a:pPr algn="ctr"/>
              <a:r>
                <a:rPr lang="th-TH" sz="2000" b="1">
                  <a:latin typeface="Browallia New" pitchFamily="34" charset="-34"/>
                </a:rPr>
                <a:t>ส่งเสริมการเกษตร ระยะที่ 1 นำระ </a:t>
              </a:r>
              <a:r>
                <a:rPr lang="en-US" sz="2000" b="1">
                  <a:latin typeface="Browallia New" pitchFamily="34" charset="-34"/>
                </a:rPr>
                <a:t>T&amp;V System</a:t>
              </a:r>
              <a:r>
                <a:rPr lang="th-TH" sz="2000" b="1">
                  <a:latin typeface="Browallia New" pitchFamily="34" charset="-34"/>
                </a:rPr>
                <a:t> </a:t>
              </a:r>
            </a:p>
            <a:p>
              <a:pPr algn="ctr"/>
              <a:r>
                <a:rPr lang="th-TH" sz="2000" b="1">
                  <a:latin typeface="Browallia New" pitchFamily="34" charset="-34"/>
                </a:rPr>
                <a:t>มาใช้ในพื้นที่ 33 จังหวัด</a:t>
              </a:r>
            </a:p>
          </p:txBody>
        </p:sp>
      </p:grpSp>
      <p:sp>
        <p:nvSpPr>
          <p:cNvPr id="13317" name="Text Box 9"/>
          <p:cNvSpPr txBox="1">
            <a:spLocks noChangeArrowheads="1"/>
          </p:cNvSpPr>
          <p:nvPr/>
        </p:nvSpPr>
        <p:spPr bwMode="auto">
          <a:xfrm>
            <a:off x="252413" y="2614613"/>
            <a:ext cx="2098675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sz="2000" b="1">
                <a:latin typeface="Browallia New" pitchFamily="34" charset="-34"/>
              </a:rPr>
              <a:t>- เจ้าหน้าที่ 1 คน </a:t>
            </a:r>
            <a:r>
              <a:rPr lang="en-US" sz="2000" b="1">
                <a:latin typeface="Browallia New" pitchFamily="34" charset="-34"/>
              </a:rPr>
              <a:t>: </a:t>
            </a:r>
            <a:r>
              <a:rPr lang="th-TH" sz="2000" b="1">
                <a:latin typeface="Browallia New" pitchFamily="34" charset="-34"/>
              </a:rPr>
              <a:t> </a:t>
            </a:r>
          </a:p>
          <a:p>
            <a:r>
              <a:rPr lang="th-TH" sz="2000" b="1">
                <a:latin typeface="Browallia New" pitchFamily="34" charset="-34"/>
              </a:rPr>
              <a:t>  เกษตรกร 4,000 ครัวเรือน</a:t>
            </a:r>
          </a:p>
          <a:p>
            <a:r>
              <a:rPr lang="th-TH" sz="2000" b="1">
                <a:latin typeface="Browallia New" pitchFamily="34" charset="-34"/>
              </a:rPr>
              <a:t>- หัวหน้าเกษตรกร 1 คน</a:t>
            </a:r>
            <a:r>
              <a:rPr lang="en-US" sz="2000" b="1">
                <a:latin typeface="Browallia New" pitchFamily="34" charset="-34"/>
              </a:rPr>
              <a:t> :</a:t>
            </a:r>
            <a:r>
              <a:rPr lang="th-TH" sz="2000" b="1">
                <a:latin typeface="Browallia New" pitchFamily="34" charset="-34"/>
              </a:rPr>
              <a:t> เกษตรกร 200 ครัวเรือน</a:t>
            </a:r>
          </a:p>
        </p:txBody>
      </p:sp>
      <p:grpSp>
        <p:nvGrpSpPr>
          <p:cNvPr id="13318" name="กลุ่ม 49"/>
          <p:cNvGrpSpPr>
            <a:grpSpLocks/>
          </p:cNvGrpSpPr>
          <p:nvPr/>
        </p:nvGrpSpPr>
        <p:grpSpPr bwMode="auto">
          <a:xfrm>
            <a:off x="176213" y="4173538"/>
            <a:ext cx="2225675" cy="2600325"/>
            <a:chOff x="202128" y="4172788"/>
            <a:chExt cx="2225820" cy="2601015"/>
          </a:xfrm>
        </p:grpSpPr>
        <p:sp>
          <p:nvSpPr>
            <p:cNvPr id="33" name="สี่เหลี่ยมผืนผ้ามุมมน 32"/>
            <p:cNvSpPr/>
            <p:nvPr/>
          </p:nvSpPr>
          <p:spPr>
            <a:xfrm>
              <a:off x="202128" y="4172788"/>
              <a:ext cx="2109924" cy="2554965"/>
            </a:xfrm>
            <a:prstGeom prst="roundRect">
              <a:avLst/>
            </a:prstGeom>
            <a:solidFill>
              <a:srgbClr val="F69195"/>
            </a:solidFill>
            <a:ln w="38100">
              <a:solidFill>
                <a:schemeClr val="bg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h-TH"/>
            </a:p>
          </p:txBody>
        </p:sp>
        <p:sp>
          <p:nvSpPr>
            <p:cNvPr id="13336" name="Text Box 12"/>
            <p:cNvSpPr txBox="1">
              <a:spLocks noChangeArrowheads="1"/>
            </p:cNvSpPr>
            <p:nvPr/>
          </p:nvSpPr>
          <p:spPr bwMode="auto">
            <a:xfrm>
              <a:off x="265014" y="4219258"/>
              <a:ext cx="2162934" cy="25545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h-TH" sz="2000" b="1">
                  <a:latin typeface="Browallia New" pitchFamily="34" charset="-34"/>
                </a:rPr>
                <a:t>- เจ้าหน้าที่ 1 คน </a:t>
              </a:r>
              <a:r>
                <a:rPr lang="en-US" sz="2000" b="1">
                  <a:latin typeface="Browallia New" pitchFamily="34" charset="-34"/>
                </a:rPr>
                <a:t>: </a:t>
              </a:r>
              <a:r>
                <a:rPr lang="th-TH" sz="2000" b="1">
                  <a:latin typeface="Browallia New" pitchFamily="34" charset="-34"/>
                </a:rPr>
                <a:t> </a:t>
              </a:r>
            </a:p>
            <a:p>
              <a:r>
                <a:rPr lang="th-TH" sz="2000" b="1">
                  <a:latin typeface="Browallia New" pitchFamily="34" charset="-34"/>
                </a:rPr>
                <a:t>  เกษตรกร 1,000 ครัวเรือน</a:t>
              </a:r>
            </a:p>
            <a:p>
              <a:r>
                <a:rPr lang="th-TH" sz="2000" b="1">
                  <a:latin typeface="Browallia New" pitchFamily="34" charset="-34"/>
                </a:rPr>
                <a:t>- มีเกษตรกรผู้นำ </a:t>
              </a:r>
              <a:r>
                <a:rPr lang="en-US" sz="2000" b="1">
                  <a:latin typeface="Browallia New" pitchFamily="34" charset="-34"/>
                </a:rPr>
                <a:t>(COF)</a:t>
              </a:r>
              <a:r>
                <a:rPr lang="th-TH" sz="2000" b="1">
                  <a:latin typeface="Browallia New" pitchFamily="34" charset="-34"/>
                </a:rPr>
                <a:t> </a:t>
              </a:r>
            </a:p>
            <a:p>
              <a:r>
                <a:rPr lang="th-TH" sz="2000" b="1">
                  <a:latin typeface="Browallia New" pitchFamily="34" charset="-34"/>
                </a:rPr>
                <a:t>  ร้อยละ 10 ของครอบครัว</a:t>
              </a:r>
            </a:p>
            <a:p>
              <a:r>
                <a:rPr lang="th-TH" sz="2000" b="1">
                  <a:latin typeface="Browallia New" pitchFamily="34" charset="-34"/>
                </a:rPr>
                <a:t>  เกษตรกรและคัดเลือก 1 </a:t>
              </a:r>
            </a:p>
            <a:p>
              <a:r>
                <a:rPr lang="th-TH" sz="2000" b="1">
                  <a:latin typeface="Browallia New" pitchFamily="34" charset="-34"/>
                </a:rPr>
                <a:t>  คนเป็นเกษตรกรหมู่บ้าน</a:t>
              </a:r>
            </a:p>
            <a:p>
              <a:r>
                <a:rPr lang="th-TH" sz="2000" b="1">
                  <a:latin typeface="Browallia New" pitchFamily="34" charset="-34"/>
                </a:rPr>
                <a:t>- มีการทำงานในรูป</a:t>
              </a:r>
            </a:p>
            <a:p>
              <a:r>
                <a:rPr lang="th-TH" sz="2000" b="1">
                  <a:latin typeface="Browallia New" pitchFamily="34" charset="-34"/>
                </a:rPr>
                <a:t>  คณะกรรมการ 4 คณะ</a:t>
              </a:r>
            </a:p>
          </p:txBody>
        </p:sp>
      </p:grpSp>
      <p:grpSp>
        <p:nvGrpSpPr>
          <p:cNvPr id="13319" name="กลุ่ม 47"/>
          <p:cNvGrpSpPr>
            <a:grpSpLocks/>
          </p:cNvGrpSpPr>
          <p:nvPr/>
        </p:nvGrpSpPr>
        <p:grpSpPr bwMode="auto">
          <a:xfrm>
            <a:off x="7072313" y="1785938"/>
            <a:ext cx="1997075" cy="1658937"/>
            <a:chOff x="7072546" y="1786115"/>
            <a:chExt cx="1996130" cy="1658705"/>
          </a:xfrm>
        </p:grpSpPr>
        <p:sp>
          <p:nvSpPr>
            <p:cNvPr id="37" name="สี่เหลี่ยมผืนผ้ามุมมน 36"/>
            <p:cNvSpPr/>
            <p:nvPr/>
          </p:nvSpPr>
          <p:spPr>
            <a:xfrm>
              <a:off x="7072546" y="1786115"/>
              <a:ext cx="1880297" cy="1658705"/>
            </a:xfrm>
            <a:prstGeom prst="roundRect">
              <a:avLst/>
            </a:prstGeom>
            <a:solidFill>
              <a:srgbClr val="C8FD87"/>
            </a:solidFill>
            <a:ln w="38100">
              <a:solidFill>
                <a:schemeClr val="bg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h-TH"/>
            </a:p>
          </p:txBody>
        </p:sp>
        <p:sp>
          <p:nvSpPr>
            <p:cNvPr id="13334" name="Text Box 8"/>
            <p:cNvSpPr txBox="1">
              <a:spLocks noChangeArrowheads="1"/>
            </p:cNvSpPr>
            <p:nvPr/>
          </p:nvSpPr>
          <p:spPr bwMode="auto">
            <a:xfrm>
              <a:off x="7188637" y="1786115"/>
              <a:ext cx="1880039" cy="1631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h-TH" sz="2000" b="1">
                  <a:latin typeface="Browallia New" pitchFamily="34" charset="-34"/>
                </a:rPr>
                <a:t>- จัดระบบการฝึกอบรม</a:t>
              </a:r>
            </a:p>
            <a:p>
              <a:r>
                <a:rPr lang="th-TH" sz="2000" b="1">
                  <a:latin typeface="Browallia New" pitchFamily="34" charset="-34"/>
                </a:rPr>
                <a:t>  แบบเน้นหนักทุก                     </a:t>
              </a:r>
            </a:p>
            <a:p>
              <a:r>
                <a:rPr lang="th-TH" sz="2000" b="1">
                  <a:latin typeface="Browallia New" pitchFamily="34" charset="-34"/>
                </a:rPr>
                <a:t>   2 สัปดาห์</a:t>
              </a:r>
            </a:p>
            <a:p>
              <a:r>
                <a:rPr lang="th-TH" sz="2000" b="1">
                  <a:latin typeface="Browallia New" pitchFamily="34" charset="-34"/>
                </a:rPr>
                <a:t>- มีแผนเยี่ยมแน่นอน</a:t>
              </a:r>
            </a:p>
            <a:p>
              <a:r>
                <a:rPr lang="th-TH" sz="2000" b="1">
                  <a:latin typeface="Browallia New" pitchFamily="34" charset="-34"/>
                </a:rPr>
                <a:t>- จัดทำแปลงสาธิต</a:t>
              </a:r>
            </a:p>
          </p:txBody>
        </p:sp>
      </p:grpSp>
      <p:sp>
        <p:nvSpPr>
          <p:cNvPr id="35" name="สี่เหลี่ยมผืนผ้ามุมมน 34"/>
          <p:cNvSpPr/>
          <p:nvPr/>
        </p:nvSpPr>
        <p:spPr>
          <a:xfrm>
            <a:off x="7104063" y="3587750"/>
            <a:ext cx="1874837" cy="3254375"/>
          </a:xfrm>
          <a:prstGeom prst="roundRect">
            <a:avLst/>
          </a:prstGeom>
          <a:solidFill>
            <a:srgbClr val="C8FD87"/>
          </a:solidFill>
          <a:ln w="38100"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sp>
        <p:nvSpPr>
          <p:cNvPr id="34" name="Text Box 11"/>
          <p:cNvSpPr txBox="1">
            <a:spLocks noChangeArrowheads="1"/>
          </p:cNvSpPr>
          <p:nvPr/>
        </p:nvSpPr>
        <p:spPr bwMode="auto">
          <a:xfrm>
            <a:off x="7202488" y="3541713"/>
            <a:ext cx="17018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latin typeface="Browallia New" panose="020B0604020202020204" pitchFamily="34" charset="-34"/>
                <a:cs typeface="+mn-cs"/>
              </a:rPr>
              <a:t>- ฝึกอบรมเจ้าหน้าที่ 3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latin typeface="Browallia New" panose="020B0604020202020204" pitchFamily="34" charset="-34"/>
                <a:cs typeface="+mn-cs"/>
              </a:rPr>
              <a:t>  หลักสูตร คือหลักสูตร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latin typeface="Browallia New" panose="020B0604020202020204" pitchFamily="34" charset="-34"/>
                <a:cs typeface="+mn-cs"/>
              </a:rPr>
              <a:t>  หลัก, ฟื้นฟู และการ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latin typeface="Browallia New" panose="020B0604020202020204" pitchFamily="34" charset="-34"/>
                <a:cs typeface="+mn-cs"/>
              </a:rPr>
              <a:t>  ฝึกอบรมรายปักษ์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latin typeface="Browallia New" panose="020B0604020202020204" pitchFamily="34" charset="-34"/>
                <a:cs typeface="+mn-cs"/>
              </a:rPr>
              <a:t>- จัดระบบการเยี่ยมเยียน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latin typeface="Browallia New" panose="020B0604020202020204" pitchFamily="34" charset="-34"/>
                <a:cs typeface="+mn-cs"/>
              </a:rPr>
              <a:t>  เกษตรกร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latin typeface="Browallia New" panose="020B0604020202020204" pitchFamily="34" charset="-34"/>
                <a:cs typeface="+mn-cs"/>
              </a:rPr>
              <a:t>- จัดทำแปลงทดสอบ/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latin typeface="Browallia New" panose="020B0604020202020204" pitchFamily="34" charset="-34"/>
                <a:cs typeface="+mn-cs"/>
              </a:rPr>
              <a:t>  สาธิต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latin typeface="Browallia New" panose="020B0604020202020204" pitchFamily="34" charset="-34"/>
                <a:cs typeface="+mn-cs"/>
              </a:rPr>
              <a:t>- สนับสนุนวัสดุอุปกรณ์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latin typeface="Browallia New" panose="020B0604020202020204" pitchFamily="34" charset="-34"/>
                <a:cs typeface="+mn-cs"/>
              </a:rPr>
              <a:t>  และยานพาหนะ</a:t>
            </a:r>
          </a:p>
          <a:p>
            <a:pPr marL="88900" indent="-88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th-TH" b="1" dirty="0">
                <a:latin typeface="Browallia New" panose="020B0604020202020204" pitchFamily="34" charset="-34"/>
                <a:cs typeface="+mn-cs"/>
              </a:rPr>
              <a:t>การ</a:t>
            </a:r>
            <a:r>
              <a:rPr lang="th-TH" b="1" dirty="0">
                <a:latin typeface="Browallia New" panose="020B0604020202020204" pitchFamily="34" charset="-34"/>
                <a:cs typeface="+mn-cs"/>
              </a:rPr>
              <a:t>นิเทศงาน</a:t>
            </a:r>
            <a:r>
              <a:rPr lang="th-TH" b="1" dirty="0">
                <a:latin typeface="Browallia New" panose="020B0604020202020204" pitchFamily="34" charset="-34"/>
                <a:cs typeface="+mn-cs"/>
              </a:rPr>
              <a:t>อย่าง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latin typeface="Browallia New" panose="020B0604020202020204" pitchFamily="34" charset="-34"/>
                <a:cs typeface="+mn-cs"/>
              </a:rPr>
              <a:t>   เป็นระบบ</a:t>
            </a:r>
            <a:endParaRPr lang="th-TH" b="1" dirty="0">
              <a:latin typeface="Browallia New" panose="020B0604020202020204" pitchFamily="34" charset="-34"/>
              <a:cs typeface="+mn-cs"/>
            </a:endParaRPr>
          </a:p>
        </p:txBody>
      </p:sp>
      <p:grpSp>
        <p:nvGrpSpPr>
          <p:cNvPr id="13322" name="กลุ่ม 40"/>
          <p:cNvGrpSpPr>
            <a:grpSpLocks/>
          </p:cNvGrpSpPr>
          <p:nvPr/>
        </p:nvGrpSpPr>
        <p:grpSpPr bwMode="auto">
          <a:xfrm>
            <a:off x="2270125" y="173038"/>
            <a:ext cx="4702175" cy="790575"/>
            <a:chOff x="2270125" y="173037"/>
            <a:chExt cx="4702175" cy="790489"/>
          </a:xfrm>
        </p:grpSpPr>
        <p:sp>
          <p:nvSpPr>
            <p:cNvPr id="6" name="วงรี 5"/>
            <p:cNvSpPr/>
            <p:nvPr/>
          </p:nvSpPr>
          <p:spPr>
            <a:xfrm>
              <a:off x="2270125" y="173037"/>
              <a:ext cx="4702175" cy="790489"/>
            </a:xfrm>
            <a:prstGeom prst="ellipse">
              <a:avLst/>
            </a:prstGeom>
            <a:solidFill>
              <a:srgbClr val="FEF98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h-TH"/>
            </a:p>
          </p:txBody>
        </p:sp>
        <p:sp>
          <p:nvSpPr>
            <p:cNvPr id="40" name="วงรี 39"/>
            <p:cNvSpPr/>
            <p:nvPr/>
          </p:nvSpPr>
          <p:spPr>
            <a:xfrm>
              <a:off x="2528888" y="293674"/>
              <a:ext cx="4194175" cy="609534"/>
            </a:xfrm>
            <a:prstGeom prst="ellipse">
              <a:avLst/>
            </a:prstGeom>
            <a:solidFill>
              <a:srgbClr val="FFC20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h-TH"/>
            </a:p>
          </p:txBody>
        </p:sp>
        <p:sp>
          <p:nvSpPr>
            <p:cNvPr id="4" name="Text Box 4"/>
            <p:cNvSpPr txBox="1">
              <a:spLocks noChangeArrowheads="1"/>
            </p:cNvSpPr>
            <p:nvPr/>
          </p:nvSpPr>
          <p:spPr bwMode="auto">
            <a:xfrm>
              <a:off x="2810820" y="332295"/>
              <a:ext cx="389016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h-TH" sz="2800" b="1" dirty="0">
                  <a:effectLst>
                    <a:glow rad="101600">
                      <a:schemeClr val="bg1">
                        <a:lumMod val="95000"/>
                        <a:alpha val="60000"/>
                      </a:schemeClr>
                    </a:glow>
                  </a:effectLst>
                  <a:latin typeface="Browallia New" panose="020B0604020202020204" pitchFamily="34" charset="-34"/>
                  <a:cs typeface="+mn-cs"/>
                </a:rPr>
                <a:t>สรุปพัฒนาการงานส่งเสริมการเกษตร</a:t>
              </a:r>
            </a:p>
          </p:txBody>
        </p:sp>
      </p:grpSp>
      <p:sp>
        <p:nvSpPr>
          <p:cNvPr id="42" name="ลูกศรลง 41"/>
          <p:cNvSpPr/>
          <p:nvPr/>
        </p:nvSpPr>
        <p:spPr>
          <a:xfrm>
            <a:off x="4403725" y="2463800"/>
            <a:ext cx="315913" cy="423863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sp>
        <p:nvSpPr>
          <p:cNvPr id="43" name="ลูกศรลง 42"/>
          <p:cNvSpPr/>
          <p:nvPr/>
        </p:nvSpPr>
        <p:spPr>
          <a:xfrm>
            <a:off x="4416425" y="4305300"/>
            <a:ext cx="315913" cy="422275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sp>
        <p:nvSpPr>
          <p:cNvPr id="44" name="ลูกศรลง 43"/>
          <p:cNvSpPr/>
          <p:nvPr/>
        </p:nvSpPr>
        <p:spPr>
          <a:xfrm>
            <a:off x="4416425" y="6405563"/>
            <a:ext cx="315913" cy="422275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sp>
        <p:nvSpPr>
          <p:cNvPr id="45" name="ลูกศรลง 44"/>
          <p:cNvSpPr/>
          <p:nvPr/>
        </p:nvSpPr>
        <p:spPr>
          <a:xfrm rot="16200000">
            <a:off x="2354263" y="3017838"/>
            <a:ext cx="315912" cy="423862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sp>
        <p:nvSpPr>
          <p:cNvPr id="46" name="ลูกศรลง 45"/>
          <p:cNvSpPr/>
          <p:nvPr/>
        </p:nvSpPr>
        <p:spPr>
          <a:xfrm rot="16200000">
            <a:off x="2338387" y="5080001"/>
            <a:ext cx="315913" cy="423862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sp>
        <p:nvSpPr>
          <p:cNvPr id="47" name="ลูกศรลง 46"/>
          <p:cNvSpPr/>
          <p:nvPr/>
        </p:nvSpPr>
        <p:spPr>
          <a:xfrm rot="5400000" flipH="1">
            <a:off x="6690520" y="2948781"/>
            <a:ext cx="315912" cy="422275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sp>
        <p:nvSpPr>
          <p:cNvPr id="49" name="ลูกศรลง 48"/>
          <p:cNvSpPr/>
          <p:nvPr/>
        </p:nvSpPr>
        <p:spPr>
          <a:xfrm rot="5400000" flipH="1">
            <a:off x="6690519" y="5071269"/>
            <a:ext cx="315913" cy="422275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ลูกศรลง 37"/>
          <p:cNvSpPr/>
          <p:nvPr/>
        </p:nvSpPr>
        <p:spPr>
          <a:xfrm>
            <a:off x="4437063" y="55563"/>
            <a:ext cx="315912" cy="422275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grpSp>
        <p:nvGrpSpPr>
          <p:cNvPr id="14338" name="กลุ่ม 38"/>
          <p:cNvGrpSpPr>
            <a:grpSpLocks/>
          </p:cNvGrpSpPr>
          <p:nvPr/>
        </p:nvGrpSpPr>
        <p:grpSpPr bwMode="auto">
          <a:xfrm>
            <a:off x="2868613" y="557213"/>
            <a:ext cx="3478212" cy="1028700"/>
            <a:chOff x="1499527" y="2583315"/>
            <a:chExt cx="3348000" cy="1226434"/>
          </a:xfrm>
        </p:grpSpPr>
        <p:sp>
          <p:nvSpPr>
            <p:cNvPr id="40" name="สี่เหลี่ยมผืนผ้ามุมมน 39"/>
            <p:cNvSpPr/>
            <p:nvPr/>
          </p:nvSpPr>
          <p:spPr>
            <a:xfrm>
              <a:off x="1523976" y="2908850"/>
              <a:ext cx="3302158" cy="900899"/>
            </a:xfrm>
            <a:prstGeom prst="roundRect">
              <a:avLst/>
            </a:prstGeom>
            <a:solidFill>
              <a:srgbClr val="84D4C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h-TH" sz="2000"/>
            </a:p>
          </p:txBody>
        </p:sp>
        <p:sp>
          <p:nvSpPr>
            <p:cNvPr id="41" name="สี่เหลี่ยมผืนผ้ามุมมน 40"/>
            <p:cNvSpPr/>
            <p:nvPr/>
          </p:nvSpPr>
          <p:spPr>
            <a:xfrm>
              <a:off x="1523976" y="2602241"/>
              <a:ext cx="3302158" cy="420167"/>
            </a:xfrm>
            <a:prstGeom prst="roundRect">
              <a:avLst/>
            </a:prstGeom>
            <a:solidFill>
              <a:srgbClr val="33B8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h-TH"/>
            </a:p>
          </p:txBody>
        </p:sp>
        <p:sp>
          <p:nvSpPr>
            <p:cNvPr id="43" name="สี่เหลี่ยมผืนผ้ามุมมน 42"/>
            <p:cNvSpPr/>
            <p:nvPr/>
          </p:nvSpPr>
          <p:spPr>
            <a:xfrm>
              <a:off x="1499527" y="2583315"/>
              <a:ext cx="3348000" cy="1199937"/>
            </a:xfrm>
            <a:prstGeom prst="roundRect">
              <a:avLst/>
            </a:prstGeom>
            <a:noFill/>
            <a:ln w="38100">
              <a:solidFill>
                <a:schemeClr val="bg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h-TH"/>
            </a:p>
          </p:txBody>
        </p:sp>
      </p:grpSp>
      <p:sp>
        <p:nvSpPr>
          <p:cNvPr id="14339" name="Text Box 13"/>
          <p:cNvSpPr txBox="1">
            <a:spLocks noChangeArrowheads="1"/>
          </p:cNvSpPr>
          <p:nvPr/>
        </p:nvSpPr>
        <p:spPr bwMode="auto">
          <a:xfrm>
            <a:off x="2935288" y="520700"/>
            <a:ext cx="342265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th-TH" sz="2400" b="1">
                <a:latin typeface="Browallia New" pitchFamily="34" charset="-34"/>
              </a:rPr>
              <a:t>พ.ศ.2523-2525 </a:t>
            </a:r>
          </a:p>
          <a:p>
            <a:pPr algn="ctr"/>
            <a:r>
              <a:rPr lang="th-TH" sz="2000" b="1">
                <a:latin typeface="Browallia New" pitchFamily="34" charset="-34"/>
              </a:rPr>
              <a:t>ดำเนินการโครงการปรับปรุงระบบ</a:t>
            </a:r>
          </a:p>
          <a:p>
            <a:pPr algn="ctr"/>
            <a:r>
              <a:rPr lang="th-TH" sz="2000" b="1">
                <a:latin typeface="Browallia New" pitchFamily="34" charset="-34"/>
              </a:rPr>
              <a:t>ส่งเสริมการเกษตร ระยะที่ 2 ในพื้นที่ 40 จังหวัด</a:t>
            </a:r>
          </a:p>
        </p:txBody>
      </p:sp>
      <p:sp>
        <p:nvSpPr>
          <p:cNvPr id="48" name="ลูกศรลง 47"/>
          <p:cNvSpPr/>
          <p:nvPr/>
        </p:nvSpPr>
        <p:spPr>
          <a:xfrm>
            <a:off x="4427538" y="1679575"/>
            <a:ext cx="315912" cy="4860925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grpSp>
        <p:nvGrpSpPr>
          <p:cNvPr id="14341" name="กลุ่ม 2"/>
          <p:cNvGrpSpPr>
            <a:grpSpLocks/>
          </p:cNvGrpSpPr>
          <p:nvPr/>
        </p:nvGrpSpPr>
        <p:grpSpPr bwMode="auto">
          <a:xfrm>
            <a:off x="142875" y="1949450"/>
            <a:ext cx="3478213" cy="1404938"/>
            <a:chOff x="142606" y="1885488"/>
            <a:chExt cx="3477120" cy="1404037"/>
          </a:xfrm>
        </p:grpSpPr>
        <p:grpSp>
          <p:nvGrpSpPr>
            <p:cNvPr id="14378" name="กลุ่ม 52"/>
            <p:cNvGrpSpPr>
              <a:grpSpLocks/>
            </p:cNvGrpSpPr>
            <p:nvPr/>
          </p:nvGrpSpPr>
          <p:grpSpPr bwMode="auto">
            <a:xfrm>
              <a:off x="142606" y="1885488"/>
              <a:ext cx="3477120" cy="1404036"/>
              <a:chOff x="1499527" y="2583315"/>
              <a:chExt cx="3348000" cy="1411236"/>
            </a:xfrm>
          </p:grpSpPr>
          <p:sp>
            <p:nvSpPr>
              <p:cNvPr id="55" name="สี่เหลี่ยมผืนผ้ามุมมน 54"/>
              <p:cNvSpPr/>
              <p:nvPr/>
            </p:nvSpPr>
            <p:spPr>
              <a:xfrm>
                <a:off x="1523976" y="2908617"/>
                <a:ext cx="3302158" cy="1085935"/>
              </a:xfrm>
              <a:prstGeom prst="roundRect">
                <a:avLst/>
              </a:prstGeom>
              <a:solidFill>
                <a:srgbClr val="F0A3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 sz="2000"/>
              </a:p>
            </p:txBody>
          </p:sp>
          <p:sp>
            <p:nvSpPr>
              <p:cNvPr id="56" name="สี่เหลี่ยมผืนผ้ามุมมน 55"/>
              <p:cNvSpPr/>
              <p:nvPr/>
            </p:nvSpPr>
            <p:spPr>
              <a:xfrm>
                <a:off x="1523976" y="2602450"/>
                <a:ext cx="3302158" cy="419385"/>
              </a:xfrm>
              <a:prstGeom prst="roundRect">
                <a:avLst/>
              </a:prstGeom>
              <a:solidFill>
                <a:srgbClr val="E966A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/>
              </a:p>
            </p:txBody>
          </p:sp>
          <p:sp>
            <p:nvSpPr>
              <p:cNvPr id="57" name="สี่เหลี่ยมผืนผ้ามุมมน 56"/>
              <p:cNvSpPr/>
              <p:nvPr/>
            </p:nvSpPr>
            <p:spPr>
              <a:xfrm>
                <a:off x="1499527" y="2583315"/>
                <a:ext cx="3348000" cy="1411237"/>
              </a:xfrm>
              <a:prstGeom prst="roundRect">
                <a:avLst/>
              </a:prstGeom>
              <a:noFill/>
              <a:ln w="38100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/>
              </a:p>
            </p:txBody>
          </p:sp>
        </p:grpSp>
        <p:sp>
          <p:nvSpPr>
            <p:cNvPr id="14379" name="Text Box 14"/>
            <p:cNvSpPr txBox="1">
              <a:spLocks noChangeArrowheads="1"/>
            </p:cNvSpPr>
            <p:nvPr/>
          </p:nvSpPr>
          <p:spPr bwMode="auto">
            <a:xfrm>
              <a:off x="164189" y="1904530"/>
              <a:ext cx="3433953" cy="1384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th-TH" sz="2400" b="1">
                  <a:latin typeface="Browallia New" pitchFamily="34" charset="-34"/>
                </a:rPr>
                <a:t>พ.ศ.2531-2534 </a:t>
              </a:r>
            </a:p>
            <a:p>
              <a:pPr algn="ctr"/>
              <a:r>
                <a:rPr lang="th-TH" sz="2000">
                  <a:latin typeface="Browallia New" pitchFamily="34" charset="-34"/>
                </a:rPr>
                <a:t>โครงส่งเสริมการมีส่วนร่วมของ</a:t>
              </a:r>
            </a:p>
            <a:p>
              <a:pPr algn="ctr"/>
              <a:r>
                <a:rPr lang="th-TH" sz="2000">
                  <a:latin typeface="Browallia New" pitchFamily="34" charset="-34"/>
                </a:rPr>
                <a:t>เกษตรกรในการพัฒนา (</a:t>
              </a:r>
              <a:r>
                <a:rPr lang="en-US" sz="2000">
                  <a:latin typeface="Browallia New" pitchFamily="34" charset="-34"/>
                </a:rPr>
                <a:t>Small Farmer’s </a:t>
              </a:r>
            </a:p>
            <a:p>
              <a:pPr algn="ctr"/>
              <a:r>
                <a:rPr lang="en-US" sz="2000">
                  <a:latin typeface="Browallia New" pitchFamily="34" charset="-34"/>
                </a:rPr>
                <a:t>Participation Development Project = SFPP)</a:t>
              </a:r>
              <a:endParaRPr lang="th-TH" sz="2000">
                <a:latin typeface="Browallia New" pitchFamily="34" charset="-34"/>
              </a:endParaRPr>
            </a:p>
          </p:txBody>
        </p:sp>
      </p:grpSp>
      <p:grpSp>
        <p:nvGrpSpPr>
          <p:cNvPr id="14342" name="กลุ่ม 10"/>
          <p:cNvGrpSpPr>
            <a:grpSpLocks/>
          </p:cNvGrpSpPr>
          <p:nvPr/>
        </p:nvGrpSpPr>
        <p:grpSpPr bwMode="auto">
          <a:xfrm>
            <a:off x="141288" y="3705225"/>
            <a:ext cx="3476625" cy="1098550"/>
            <a:chOff x="204379" y="3424743"/>
            <a:chExt cx="3477120" cy="1098329"/>
          </a:xfrm>
        </p:grpSpPr>
        <p:grpSp>
          <p:nvGrpSpPr>
            <p:cNvPr id="14373" name="กลุ่ม 58"/>
            <p:cNvGrpSpPr>
              <a:grpSpLocks/>
            </p:cNvGrpSpPr>
            <p:nvPr/>
          </p:nvGrpSpPr>
          <p:grpSpPr bwMode="auto">
            <a:xfrm>
              <a:off x="204379" y="3424743"/>
              <a:ext cx="3477120" cy="1098329"/>
              <a:chOff x="1499527" y="2583315"/>
              <a:chExt cx="3348000" cy="1200363"/>
            </a:xfrm>
          </p:grpSpPr>
          <p:sp>
            <p:nvSpPr>
              <p:cNvPr id="61" name="สี่เหลี่ยมผืนผ้ามุมมน 60"/>
              <p:cNvSpPr/>
              <p:nvPr/>
            </p:nvSpPr>
            <p:spPr>
              <a:xfrm>
                <a:off x="1523987" y="2907691"/>
                <a:ext cx="3302137" cy="875987"/>
              </a:xfrm>
              <a:prstGeom prst="roundRect">
                <a:avLst/>
              </a:prstGeom>
              <a:solidFill>
                <a:srgbClr val="F0A3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 sz="2000"/>
              </a:p>
            </p:txBody>
          </p:sp>
          <p:sp>
            <p:nvSpPr>
              <p:cNvPr id="62" name="สี่เหลี่ยมผืนผ้ามุมมน 61"/>
              <p:cNvSpPr/>
              <p:nvPr/>
            </p:nvSpPr>
            <p:spPr>
              <a:xfrm>
                <a:off x="1523987" y="2602396"/>
                <a:ext cx="3302137" cy="419780"/>
              </a:xfrm>
              <a:prstGeom prst="roundRect">
                <a:avLst/>
              </a:prstGeom>
              <a:solidFill>
                <a:srgbClr val="E966A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/>
              </a:p>
            </p:txBody>
          </p:sp>
          <p:sp>
            <p:nvSpPr>
              <p:cNvPr id="63" name="สี่เหลี่ยมผืนผ้ามุมมน 62"/>
              <p:cNvSpPr/>
              <p:nvPr/>
            </p:nvSpPr>
            <p:spPr>
              <a:xfrm>
                <a:off x="1499527" y="2583315"/>
                <a:ext cx="3348000" cy="1200363"/>
              </a:xfrm>
              <a:prstGeom prst="roundRect">
                <a:avLst/>
              </a:prstGeom>
              <a:noFill/>
              <a:ln w="38100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/>
              </a:p>
            </p:txBody>
          </p:sp>
        </p:grpSp>
        <p:sp>
          <p:nvSpPr>
            <p:cNvPr id="14374" name="Text Box 16"/>
            <p:cNvSpPr txBox="1">
              <a:spLocks noChangeArrowheads="1"/>
            </p:cNvSpPr>
            <p:nvPr/>
          </p:nvSpPr>
          <p:spPr bwMode="auto">
            <a:xfrm>
              <a:off x="334941" y="3445854"/>
              <a:ext cx="3092450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th-TH" sz="2400" b="1">
                  <a:latin typeface="Browallia New" pitchFamily="34" charset="-34"/>
                </a:rPr>
                <a:t>พ.ศ.2531-2536 </a:t>
              </a:r>
            </a:p>
            <a:p>
              <a:pPr algn="ctr"/>
              <a:r>
                <a:rPr lang="th-TH" sz="2000">
                  <a:latin typeface="Browallia New" pitchFamily="34" charset="-34"/>
                </a:rPr>
                <a:t>โครงการปรับปรุงระบบแผนและพัฒนาเกษตรกร (คปพ.)</a:t>
              </a:r>
            </a:p>
          </p:txBody>
        </p:sp>
      </p:grpSp>
      <p:grpSp>
        <p:nvGrpSpPr>
          <p:cNvPr id="14343" name="กลุ่ม 17"/>
          <p:cNvGrpSpPr>
            <a:grpSpLocks/>
          </p:cNvGrpSpPr>
          <p:nvPr/>
        </p:nvGrpSpPr>
        <p:grpSpPr bwMode="auto">
          <a:xfrm>
            <a:off x="152400" y="5326063"/>
            <a:ext cx="3476625" cy="1077912"/>
            <a:chOff x="151065" y="4524105"/>
            <a:chExt cx="3477120" cy="1077218"/>
          </a:xfrm>
        </p:grpSpPr>
        <p:grpSp>
          <p:nvGrpSpPr>
            <p:cNvPr id="14368" name="กลุ่ม 63"/>
            <p:cNvGrpSpPr>
              <a:grpSpLocks/>
            </p:cNvGrpSpPr>
            <p:nvPr/>
          </p:nvGrpSpPr>
          <p:grpSpPr bwMode="auto">
            <a:xfrm>
              <a:off x="151065" y="4558535"/>
              <a:ext cx="3477120" cy="980615"/>
              <a:chOff x="1499527" y="2583316"/>
              <a:chExt cx="3348000" cy="1071714"/>
            </a:xfrm>
          </p:grpSpPr>
          <p:sp>
            <p:nvSpPr>
              <p:cNvPr id="65" name="สี่เหลี่ยมผืนผ้ามุมมน 64"/>
              <p:cNvSpPr/>
              <p:nvPr/>
            </p:nvSpPr>
            <p:spPr>
              <a:xfrm>
                <a:off x="1523987" y="2908064"/>
                <a:ext cx="3302137" cy="747295"/>
              </a:xfrm>
              <a:prstGeom prst="roundRect">
                <a:avLst/>
              </a:prstGeom>
              <a:solidFill>
                <a:srgbClr val="F0A3C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 sz="2000"/>
              </a:p>
            </p:txBody>
          </p:sp>
          <p:sp>
            <p:nvSpPr>
              <p:cNvPr id="66" name="สี่เหลี่ยมผืนผ้ามุมมน 65"/>
              <p:cNvSpPr/>
              <p:nvPr/>
            </p:nvSpPr>
            <p:spPr>
              <a:xfrm>
                <a:off x="1523987" y="2602905"/>
                <a:ext cx="3302137" cy="419594"/>
              </a:xfrm>
              <a:prstGeom prst="roundRect">
                <a:avLst/>
              </a:prstGeom>
              <a:solidFill>
                <a:srgbClr val="E966A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/>
              </a:p>
            </p:txBody>
          </p:sp>
          <p:sp>
            <p:nvSpPr>
              <p:cNvPr id="67" name="สี่เหลี่ยมผืนผ้ามุมมน 66"/>
              <p:cNvSpPr/>
              <p:nvPr/>
            </p:nvSpPr>
            <p:spPr>
              <a:xfrm>
                <a:off x="1499527" y="2583833"/>
                <a:ext cx="3348000" cy="1054188"/>
              </a:xfrm>
              <a:prstGeom prst="roundRect">
                <a:avLst/>
              </a:prstGeom>
              <a:noFill/>
              <a:ln w="38100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/>
              </a:p>
            </p:txBody>
          </p:sp>
        </p:grpSp>
        <p:sp>
          <p:nvSpPr>
            <p:cNvPr id="14369" name="Text Box 18"/>
            <p:cNvSpPr txBox="1">
              <a:spLocks noChangeArrowheads="1"/>
            </p:cNvSpPr>
            <p:nvPr/>
          </p:nvSpPr>
          <p:spPr bwMode="auto">
            <a:xfrm>
              <a:off x="497659" y="4524105"/>
              <a:ext cx="2665413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th-TH" sz="2400" b="1">
                  <a:latin typeface="Browallia New" pitchFamily="34" charset="-34"/>
                </a:rPr>
                <a:t>พ.ศ.2537-2539 </a:t>
              </a:r>
            </a:p>
            <a:p>
              <a:pPr algn="ctr"/>
              <a:r>
                <a:rPr lang="th-TH" sz="2000">
                  <a:latin typeface="Browallia New" pitchFamily="34" charset="-34"/>
                </a:rPr>
                <a:t>โครงการปรับโครงสร้างและระบบการผลิตทางการเกษตร (คปร.)</a:t>
              </a:r>
            </a:p>
          </p:txBody>
        </p:sp>
      </p:grpSp>
      <p:grpSp>
        <p:nvGrpSpPr>
          <p:cNvPr id="14344" name="กลุ่ม 4"/>
          <p:cNvGrpSpPr>
            <a:grpSpLocks/>
          </p:cNvGrpSpPr>
          <p:nvPr/>
        </p:nvGrpSpPr>
        <p:grpSpPr bwMode="auto">
          <a:xfrm>
            <a:off x="5572125" y="1933575"/>
            <a:ext cx="3476625" cy="1417638"/>
            <a:chOff x="5572142" y="1933765"/>
            <a:chExt cx="3477120" cy="1418215"/>
          </a:xfrm>
        </p:grpSpPr>
        <p:grpSp>
          <p:nvGrpSpPr>
            <p:cNvPr id="14363" name="กลุ่ม 71"/>
            <p:cNvGrpSpPr>
              <a:grpSpLocks/>
            </p:cNvGrpSpPr>
            <p:nvPr/>
          </p:nvGrpSpPr>
          <p:grpSpPr bwMode="auto">
            <a:xfrm>
              <a:off x="5572142" y="1933765"/>
              <a:ext cx="3477120" cy="1329746"/>
              <a:chOff x="1499527" y="2583315"/>
              <a:chExt cx="3348000" cy="1411236"/>
            </a:xfrm>
          </p:grpSpPr>
          <p:sp>
            <p:nvSpPr>
              <p:cNvPr id="74" name="สี่เหลี่ยมผืนผ้ามุมมน 73"/>
              <p:cNvSpPr/>
              <p:nvPr/>
            </p:nvSpPr>
            <p:spPr>
              <a:xfrm>
                <a:off x="1523987" y="2908612"/>
                <a:ext cx="3302137" cy="1085444"/>
              </a:xfrm>
              <a:prstGeom prst="roundRect">
                <a:avLst/>
              </a:prstGeom>
              <a:solidFill>
                <a:srgbClr val="C8FD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 sz="2000"/>
              </a:p>
            </p:txBody>
          </p:sp>
          <p:sp>
            <p:nvSpPr>
              <p:cNvPr id="75" name="สี่เหลี่ยมผืนผ้ามุมมน 74"/>
              <p:cNvSpPr/>
              <p:nvPr/>
            </p:nvSpPr>
            <p:spPr>
              <a:xfrm>
                <a:off x="1523987" y="2601856"/>
                <a:ext cx="3302137" cy="421368"/>
              </a:xfrm>
              <a:prstGeom prst="roundRect">
                <a:avLst/>
              </a:prstGeom>
              <a:solidFill>
                <a:srgbClr val="8DFC0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/>
              </a:p>
            </p:txBody>
          </p:sp>
          <p:sp>
            <p:nvSpPr>
              <p:cNvPr id="76" name="สี่เหลี่ยมผืนผ้ามุมมน 75"/>
              <p:cNvSpPr/>
              <p:nvPr/>
            </p:nvSpPr>
            <p:spPr>
              <a:xfrm>
                <a:off x="1499527" y="2583315"/>
                <a:ext cx="3348000" cy="1410740"/>
              </a:xfrm>
              <a:prstGeom prst="roundRect">
                <a:avLst/>
              </a:prstGeom>
              <a:noFill/>
              <a:ln w="38100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/>
              </a:p>
            </p:txBody>
          </p:sp>
        </p:grpSp>
        <p:sp>
          <p:nvSpPr>
            <p:cNvPr id="14364" name="Text Box 15"/>
            <p:cNvSpPr txBox="1">
              <a:spLocks noChangeArrowheads="1"/>
            </p:cNvSpPr>
            <p:nvPr/>
          </p:nvSpPr>
          <p:spPr bwMode="auto">
            <a:xfrm>
              <a:off x="5663110" y="1966985"/>
              <a:ext cx="3219694" cy="1384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th-TH" sz="2400" b="1">
                  <a:latin typeface="Browallia New" pitchFamily="34" charset="-34"/>
                </a:rPr>
                <a:t>พ.ศ.2528-2530 </a:t>
              </a:r>
            </a:p>
            <a:p>
              <a:pPr algn="ctr"/>
              <a:r>
                <a:rPr lang="th-TH" sz="2000">
                  <a:latin typeface="Browallia New" pitchFamily="34" charset="-34"/>
                </a:rPr>
                <a:t>โครงการพัฒนาเกษตรกรผู้มีรายได้น้อย </a:t>
              </a:r>
              <a:r>
                <a:rPr lang="en-US" sz="2000">
                  <a:latin typeface="Browallia New" pitchFamily="34" charset="-34"/>
                </a:rPr>
                <a:t>(Small Farmer Development Project</a:t>
              </a:r>
            </a:p>
            <a:p>
              <a:pPr algn="ctr"/>
              <a:r>
                <a:rPr lang="en-US" sz="2000">
                  <a:latin typeface="Browallia New" pitchFamily="34" charset="-34"/>
                </a:rPr>
                <a:t>= SFDP)</a:t>
              </a:r>
              <a:endParaRPr lang="th-TH" sz="2000">
                <a:latin typeface="Browallia New" pitchFamily="34" charset="-34"/>
              </a:endParaRPr>
            </a:p>
          </p:txBody>
        </p:sp>
      </p:grpSp>
      <p:grpSp>
        <p:nvGrpSpPr>
          <p:cNvPr id="14345" name="กลุ่ม 19"/>
          <p:cNvGrpSpPr>
            <a:grpSpLocks/>
          </p:cNvGrpSpPr>
          <p:nvPr/>
        </p:nvGrpSpPr>
        <p:grpSpPr bwMode="auto">
          <a:xfrm>
            <a:off x="5534025" y="3609975"/>
            <a:ext cx="3478213" cy="1077913"/>
            <a:chOff x="5521698" y="3293161"/>
            <a:chExt cx="3477120" cy="1077218"/>
          </a:xfrm>
        </p:grpSpPr>
        <p:grpSp>
          <p:nvGrpSpPr>
            <p:cNvPr id="14358" name="กลุ่ม 76"/>
            <p:cNvGrpSpPr>
              <a:grpSpLocks/>
            </p:cNvGrpSpPr>
            <p:nvPr/>
          </p:nvGrpSpPr>
          <p:grpSpPr bwMode="auto">
            <a:xfrm>
              <a:off x="5521698" y="3331556"/>
              <a:ext cx="3477120" cy="1035522"/>
              <a:chOff x="1499527" y="2583315"/>
              <a:chExt cx="3348000" cy="1139048"/>
            </a:xfrm>
          </p:grpSpPr>
          <p:sp>
            <p:nvSpPr>
              <p:cNvPr id="78" name="สี่เหลี่ยมผืนผ้ามุมมน 77"/>
              <p:cNvSpPr/>
              <p:nvPr/>
            </p:nvSpPr>
            <p:spPr>
              <a:xfrm>
                <a:off x="1523976" y="2907549"/>
                <a:ext cx="3302158" cy="814955"/>
              </a:xfrm>
              <a:prstGeom prst="roundRect">
                <a:avLst/>
              </a:prstGeom>
              <a:solidFill>
                <a:srgbClr val="C8FD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 sz="2000"/>
              </a:p>
            </p:txBody>
          </p:sp>
          <p:sp>
            <p:nvSpPr>
              <p:cNvPr id="79" name="สี่เหลี่ยมผืนผ้ามุมมน 78"/>
              <p:cNvSpPr/>
              <p:nvPr/>
            </p:nvSpPr>
            <p:spPr>
              <a:xfrm>
                <a:off x="1523976" y="2602160"/>
                <a:ext cx="3302158" cy="420565"/>
              </a:xfrm>
              <a:prstGeom prst="roundRect">
                <a:avLst/>
              </a:prstGeom>
              <a:solidFill>
                <a:srgbClr val="8DFC0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/>
              </a:p>
            </p:txBody>
          </p:sp>
          <p:sp>
            <p:nvSpPr>
              <p:cNvPr id="80" name="สี่เหลี่ยมผืนผ้ามุมมน 79"/>
              <p:cNvSpPr/>
              <p:nvPr/>
            </p:nvSpPr>
            <p:spPr>
              <a:xfrm>
                <a:off x="1499527" y="2582963"/>
                <a:ext cx="3348000" cy="1123834"/>
              </a:xfrm>
              <a:prstGeom prst="roundRect">
                <a:avLst/>
              </a:prstGeom>
              <a:noFill/>
              <a:ln w="38100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/>
              </a:p>
            </p:txBody>
          </p:sp>
        </p:grpSp>
        <p:sp>
          <p:nvSpPr>
            <p:cNvPr id="14359" name="Text Box 17"/>
            <p:cNvSpPr txBox="1">
              <a:spLocks noChangeArrowheads="1"/>
            </p:cNvSpPr>
            <p:nvPr/>
          </p:nvSpPr>
          <p:spPr bwMode="auto">
            <a:xfrm>
              <a:off x="5723904" y="3293161"/>
              <a:ext cx="2949836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th-TH" sz="2400" b="1">
                  <a:latin typeface="Browallia New" pitchFamily="34" charset="-34"/>
                </a:rPr>
                <a:t>พ.ศ.2535-2540 </a:t>
              </a:r>
            </a:p>
            <a:p>
              <a:pPr algn="ctr"/>
              <a:r>
                <a:rPr lang="th-TH" sz="2000">
                  <a:latin typeface="Browallia New" pitchFamily="34" charset="-34"/>
                </a:rPr>
                <a:t>โครงการปรับระบบการเกษตรใน</a:t>
              </a:r>
            </a:p>
            <a:p>
              <a:pPr algn="ctr"/>
              <a:r>
                <a:rPr lang="th-TH" sz="2000">
                  <a:latin typeface="Browallia New" pitchFamily="34" charset="-34"/>
                </a:rPr>
                <a:t>เขตชลประทานลุ่มน้ำเจ้าพระยา</a:t>
              </a:r>
            </a:p>
          </p:txBody>
        </p:sp>
      </p:grpSp>
      <p:grpSp>
        <p:nvGrpSpPr>
          <p:cNvPr id="14346" name="กลุ่ม 3"/>
          <p:cNvGrpSpPr>
            <a:grpSpLocks/>
          </p:cNvGrpSpPr>
          <p:nvPr/>
        </p:nvGrpSpPr>
        <p:grpSpPr bwMode="auto">
          <a:xfrm>
            <a:off x="5597525" y="5326063"/>
            <a:ext cx="3378200" cy="1135062"/>
            <a:chOff x="5460262" y="5275220"/>
            <a:chExt cx="3477120" cy="1134666"/>
          </a:xfrm>
        </p:grpSpPr>
        <p:grpSp>
          <p:nvGrpSpPr>
            <p:cNvPr id="14353" name="กลุ่ม 80"/>
            <p:cNvGrpSpPr>
              <a:grpSpLocks/>
            </p:cNvGrpSpPr>
            <p:nvPr/>
          </p:nvGrpSpPr>
          <p:grpSpPr bwMode="auto">
            <a:xfrm>
              <a:off x="5460262" y="5276649"/>
              <a:ext cx="3477120" cy="1133237"/>
              <a:chOff x="1499527" y="2583315"/>
              <a:chExt cx="3348000" cy="1139048"/>
            </a:xfrm>
          </p:grpSpPr>
          <p:sp>
            <p:nvSpPr>
              <p:cNvPr id="82" name="สี่เหลี่ยมผืนผ้ามุมมน 81"/>
              <p:cNvSpPr/>
              <p:nvPr/>
            </p:nvSpPr>
            <p:spPr>
              <a:xfrm>
                <a:off x="1523127" y="2908871"/>
                <a:ext cx="3302374" cy="813492"/>
              </a:xfrm>
              <a:prstGeom prst="roundRect">
                <a:avLst/>
              </a:prstGeom>
              <a:solidFill>
                <a:srgbClr val="C8FD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 sz="2000"/>
              </a:p>
            </p:txBody>
          </p:sp>
          <p:sp>
            <p:nvSpPr>
              <p:cNvPr id="83" name="สี่เหลี่ยมผืนผ้ามุมมน 82"/>
              <p:cNvSpPr/>
              <p:nvPr/>
            </p:nvSpPr>
            <p:spPr>
              <a:xfrm>
                <a:off x="1523127" y="2602615"/>
                <a:ext cx="3302374" cy="419507"/>
              </a:xfrm>
              <a:prstGeom prst="roundRect">
                <a:avLst/>
              </a:prstGeom>
              <a:solidFill>
                <a:srgbClr val="8DFC0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/>
              </a:p>
            </p:txBody>
          </p:sp>
          <p:sp>
            <p:nvSpPr>
              <p:cNvPr id="84" name="สี่เหลี่ยมผืนผ้ามุมมน 83"/>
              <p:cNvSpPr/>
              <p:nvPr/>
            </p:nvSpPr>
            <p:spPr>
              <a:xfrm>
                <a:off x="1499527" y="2583474"/>
                <a:ext cx="3348000" cy="1122938"/>
              </a:xfrm>
              <a:prstGeom prst="roundRect">
                <a:avLst/>
              </a:prstGeom>
              <a:noFill/>
              <a:ln w="38100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/>
              </a:p>
            </p:txBody>
          </p:sp>
        </p:grpSp>
        <p:sp>
          <p:nvSpPr>
            <p:cNvPr id="14354" name="Text Box 19"/>
            <p:cNvSpPr txBox="1">
              <a:spLocks noChangeArrowheads="1"/>
            </p:cNvSpPr>
            <p:nvPr/>
          </p:nvSpPr>
          <p:spPr bwMode="auto">
            <a:xfrm>
              <a:off x="6067464" y="5275220"/>
              <a:ext cx="2385589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th-TH" sz="2400" b="1">
                  <a:latin typeface="Browallia New" pitchFamily="34" charset="-34"/>
                </a:rPr>
                <a:t>พ.ศ.2535-2539 </a:t>
              </a:r>
            </a:p>
            <a:p>
              <a:pPr algn="ctr"/>
              <a:r>
                <a:rPr lang="th-TH" sz="2000">
                  <a:latin typeface="Browallia New" pitchFamily="34" charset="-34"/>
                </a:rPr>
                <a:t>โครงการสนับสนุนแผนการผลิต</a:t>
              </a:r>
            </a:p>
            <a:p>
              <a:pPr algn="ctr"/>
              <a:r>
                <a:rPr lang="th-TH" sz="2000">
                  <a:latin typeface="Browallia New" pitchFamily="34" charset="-34"/>
                </a:rPr>
                <a:t>ของเกษตรกร (ผกก.)</a:t>
              </a:r>
            </a:p>
          </p:txBody>
        </p:sp>
      </p:grpSp>
      <p:sp>
        <p:nvSpPr>
          <p:cNvPr id="85" name="ลูกศรลง 84"/>
          <p:cNvSpPr/>
          <p:nvPr/>
        </p:nvSpPr>
        <p:spPr>
          <a:xfrm rot="16200000">
            <a:off x="3887788" y="1963738"/>
            <a:ext cx="315912" cy="881062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sp>
        <p:nvSpPr>
          <p:cNvPr id="86" name="ลูกศรลง 85"/>
          <p:cNvSpPr/>
          <p:nvPr/>
        </p:nvSpPr>
        <p:spPr>
          <a:xfrm rot="5400000" flipH="1">
            <a:off x="4939506" y="1991519"/>
            <a:ext cx="315913" cy="822325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sp>
        <p:nvSpPr>
          <p:cNvPr id="87" name="ลูกศรลง 86"/>
          <p:cNvSpPr/>
          <p:nvPr/>
        </p:nvSpPr>
        <p:spPr>
          <a:xfrm rot="16200000">
            <a:off x="3900488" y="3475038"/>
            <a:ext cx="315912" cy="830262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sp>
        <p:nvSpPr>
          <p:cNvPr id="88" name="ลูกศรลง 87"/>
          <p:cNvSpPr/>
          <p:nvPr/>
        </p:nvSpPr>
        <p:spPr>
          <a:xfrm rot="16200000">
            <a:off x="3913188" y="5240338"/>
            <a:ext cx="315912" cy="830262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sp>
        <p:nvSpPr>
          <p:cNvPr id="89" name="ลูกศรลง 88"/>
          <p:cNvSpPr/>
          <p:nvPr/>
        </p:nvSpPr>
        <p:spPr>
          <a:xfrm rot="5400000" flipH="1">
            <a:off x="4952207" y="3479006"/>
            <a:ext cx="315912" cy="822325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sp>
        <p:nvSpPr>
          <p:cNvPr id="90" name="ลูกศรลง 89"/>
          <p:cNvSpPr/>
          <p:nvPr/>
        </p:nvSpPr>
        <p:spPr>
          <a:xfrm rot="5400000" flipH="1">
            <a:off x="4932363" y="5243513"/>
            <a:ext cx="315912" cy="823912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ลูกศรลง 37"/>
          <p:cNvSpPr/>
          <p:nvPr/>
        </p:nvSpPr>
        <p:spPr>
          <a:xfrm>
            <a:off x="4437063" y="93663"/>
            <a:ext cx="315912" cy="528637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solidFill>
                <a:prstClr val="white"/>
              </a:solidFill>
            </a:endParaRPr>
          </a:p>
        </p:txBody>
      </p:sp>
      <p:grpSp>
        <p:nvGrpSpPr>
          <p:cNvPr id="15362" name="กลุ่ม 5"/>
          <p:cNvGrpSpPr>
            <a:grpSpLocks/>
          </p:cNvGrpSpPr>
          <p:nvPr/>
        </p:nvGrpSpPr>
        <p:grpSpPr bwMode="auto">
          <a:xfrm>
            <a:off x="201613" y="296863"/>
            <a:ext cx="2781300" cy="3413125"/>
            <a:chOff x="155304" y="742484"/>
            <a:chExt cx="2781121" cy="3413631"/>
          </a:xfrm>
        </p:grpSpPr>
        <p:grpSp>
          <p:nvGrpSpPr>
            <p:cNvPr id="15397" name="กลุ่ม 52"/>
            <p:cNvGrpSpPr>
              <a:grpSpLocks/>
            </p:cNvGrpSpPr>
            <p:nvPr/>
          </p:nvGrpSpPr>
          <p:grpSpPr bwMode="auto">
            <a:xfrm>
              <a:off x="155304" y="742484"/>
              <a:ext cx="2745411" cy="3413631"/>
              <a:chOff x="1515071" y="2595357"/>
              <a:chExt cx="3360510" cy="1399194"/>
            </a:xfrm>
          </p:grpSpPr>
          <p:sp>
            <p:nvSpPr>
              <p:cNvPr id="55" name="สี่เหลี่ยมผืนผ้ามุมมน 54"/>
              <p:cNvSpPr/>
              <p:nvPr/>
            </p:nvSpPr>
            <p:spPr>
              <a:xfrm>
                <a:off x="1557818" y="2603817"/>
                <a:ext cx="3303182" cy="1390734"/>
              </a:xfrm>
              <a:prstGeom prst="roundRect">
                <a:avLst>
                  <a:gd name="adj" fmla="val 6310"/>
                </a:avLst>
              </a:prstGeom>
              <a:solidFill>
                <a:srgbClr val="D3A4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th-TH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56" name="สี่เหลี่ยมผืนผ้ามุมมน 55"/>
              <p:cNvSpPr/>
              <p:nvPr/>
            </p:nvSpPr>
            <p:spPr>
              <a:xfrm>
                <a:off x="1524786" y="2602515"/>
                <a:ext cx="3301239" cy="139269"/>
              </a:xfrm>
              <a:prstGeom prst="roundRect">
                <a:avLst/>
              </a:prstGeom>
              <a:solidFill>
                <a:srgbClr val="B868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th-TH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สี่เหลี่ยมผืนผ้ามุมมน 56"/>
              <p:cNvSpPr/>
              <p:nvPr/>
            </p:nvSpPr>
            <p:spPr>
              <a:xfrm>
                <a:off x="1515071" y="2595357"/>
                <a:ext cx="3361473" cy="1399194"/>
              </a:xfrm>
              <a:prstGeom prst="roundRect">
                <a:avLst>
                  <a:gd name="adj" fmla="val 8487"/>
                </a:avLst>
              </a:prstGeom>
              <a:noFill/>
              <a:ln w="38100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th-TH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2" name="Text Box 20"/>
            <p:cNvSpPr txBox="1">
              <a:spLocks noChangeArrowheads="1"/>
            </p:cNvSpPr>
            <p:nvPr/>
          </p:nvSpPr>
          <p:spPr bwMode="auto">
            <a:xfrm>
              <a:off x="168003" y="764712"/>
              <a:ext cx="2768422" cy="3292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>
              <a:spAutoFit/>
            </a:bodyPr>
            <a:lstStyle/>
            <a:p>
              <a:pPr algn="ctr"/>
              <a:r>
                <a:rPr lang="th-TH" sz="2400" b="1">
                  <a:latin typeface="Browallia New" pitchFamily="34" charset="-34"/>
                </a:rPr>
                <a:t>ระบบการทำงานในพื้นที่</a:t>
              </a:r>
            </a:p>
            <a:p>
              <a:pPr algn="ctr"/>
              <a:endParaRPr lang="th-TH" sz="600" b="1">
                <a:latin typeface="Browallia New" pitchFamily="34" charset="-34"/>
              </a:endParaRPr>
            </a:p>
            <a:p>
              <a:r>
                <a:rPr lang="th-TH" sz="2000">
                  <a:latin typeface="Browallia New" pitchFamily="34" charset="-34"/>
                </a:rPr>
                <a:t>1. จัดทำแนวทางการพัฒนาการเกษตร</a:t>
              </a:r>
            </a:p>
            <a:p>
              <a:r>
                <a:rPr lang="th-TH" sz="2000">
                  <a:latin typeface="Browallia New" pitchFamily="34" charset="-34"/>
                </a:rPr>
                <a:t>2. จัดทำทางเลือกเป็นรายหมู่บ้าน</a:t>
              </a:r>
            </a:p>
            <a:p>
              <a:r>
                <a:rPr lang="th-TH" sz="2000">
                  <a:latin typeface="Browallia New" pitchFamily="34" charset="-34"/>
                </a:rPr>
                <a:t>3. จัดทำทะเบียนครัวเรือนเกษตรกร</a:t>
              </a:r>
            </a:p>
            <a:p>
              <a:r>
                <a:rPr lang="th-TH" sz="2000">
                  <a:latin typeface="Browallia New" pitchFamily="34" charset="-34"/>
                </a:rPr>
                <a:t>4. นำเสนอทางเลือกที่สอดคล้องกับ</a:t>
              </a:r>
            </a:p>
            <a:p>
              <a:r>
                <a:rPr lang="th-TH" sz="2000">
                  <a:latin typeface="Browallia New" pitchFamily="34" charset="-34"/>
                </a:rPr>
                <a:t>    ศักยภาพพื้นที่และเกษตรกร</a:t>
              </a:r>
            </a:p>
            <a:p>
              <a:r>
                <a:rPr lang="th-TH" sz="2000">
                  <a:latin typeface="Browallia New" pitchFamily="34" charset="-34"/>
                </a:rPr>
                <a:t>5. ช่วยเหลือ/สนับสนุนแผนการผลิต</a:t>
              </a:r>
              <a:br>
                <a:rPr lang="th-TH" sz="2000">
                  <a:latin typeface="Browallia New" pitchFamily="34" charset="-34"/>
                </a:rPr>
              </a:br>
              <a:r>
                <a:rPr lang="th-TH" sz="2000">
                  <a:latin typeface="Browallia New" pitchFamily="34" charset="-34"/>
                </a:rPr>
                <a:t>     ของเกษตรกร</a:t>
              </a:r>
            </a:p>
            <a:p>
              <a:r>
                <a:rPr lang="th-TH" sz="2000">
                  <a:latin typeface="Browallia New" pitchFamily="34" charset="-34"/>
                </a:rPr>
                <a:t>6. ปรับระบบการเยี่ยมเกษตรกรใหม่ </a:t>
              </a:r>
              <a:br>
                <a:rPr lang="th-TH" sz="2000">
                  <a:latin typeface="Browallia New" pitchFamily="34" charset="-34"/>
                </a:rPr>
              </a:br>
              <a:r>
                <a:rPr lang="th-TH" sz="2000">
                  <a:latin typeface="Browallia New" pitchFamily="34" charset="-34"/>
                </a:rPr>
                <a:t>    โดยให้ครบทุกหมู่บ้านใน 1 เดือน</a:t>
              </a:r>
            </a:p>
          </p:txBody>
        </p:sp>
      </p:grpSp>
      <p:grpSp>
        <p:nvGrpSpPr>
          <p:cNvPr id="15363" name="กลุ่ม 3"/>
          <p:cNvGrpSpPr>
            <a:grpSpLocks/>
          </p:cNvGrpSpPr>
          <p:nvPr/>
        </p:nvGrpSpPr>
        <p:grpSpPr bwMode="auto">
          <a:xfrm>
            <a:off x="3378200" y="677863"/>
            <a:ext cx="2506663" cy="1487487"/>
            <a:chOff x="3090652" y="1993901"/>
            <a:chExt cx="2665827" cy="1488035"/>
          </a:xfrm>
        </p:grpSpPr>
        <p:grpSp>
          <p:nvGrpSpPr>
            <p:cNvPr id="15392" name="กลุ่ม 38"/>
            <p:cNvGrpSpPr>
              <a:grpSpLocks/>
            </p:cNvGrpSpPr>
            <p:nvPr/>
          </p:nvGrpSpPr>
          <p:grpSpPr bwMode="auto">
            <a:xfrm>
              <a:off x="3090652" y="1993901"/>
              <a:ext cx="2633161" cy="1488035"/>
              <a:chOff x="1499528" y="2583315"/>
              <a:chExt cx="2890322" cy="1105367"/>
            </a:xfrm>
          </p:grpSpPr>
          <p:sp>
            <p:nvSpPr>
              <p:cNvPr id="40" name="สี่เหลี่ยมผืนผ้ามุมมน 39"/>
              <p:cNvSpPr/>
              <p:nvPr/>
            </p:nvSpPr>
            <p:spPr>
              <a:xfrm>
                <a:off x="1523620" y="2907729"/>
                <a:ext cx="2866876" cy="780953"/>
              </a:xfrm>
              <a:prstGeom prst="roundRect">
                <a:avLst/>
              </a:prstGeom>
              <a:solidFill>
                <a:srgbClr val="84D4C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th-TH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สี่เหลี่ยมผืนผ้ามุมมน 40"/>
              <p:cNvSpPr/>
              <p:nvPr/>
            </p:nvSpPr>
            <p:spPr>
              <a:xfrm>
                <a:off x="1523620" y="2602190"/>
                <a:ext cx="2866876" cy="305539"/>
              </a:xfrm>
              <a:prstGeom prst="roundRect">
                <a:avLst/>
              </a:prstGeom>
              <a:solidFill>
                <a:srgbClr val="33B8A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th-TH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สี่เหลี่ยมผืนผ้ามุมมน 42"/>
              <p:cNvSpPr/>
              <p:nvPr/>
            </p:nvSpPr>
            <p:spPr>
              <a:xfrm>
                <a:off x="1499528" y="2583315"/>
                <a:ext cx="2890968" cy="1065258"/>
              </a:xfrm>
              <a:prstGeom prst="roundRect">
                <a:avLst/>
              </a:prstGeom>
              <a:noFill/>
              <a:ln w="38100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th-TH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5393" name="Text Box 22"/>
            <p:cNvSpPr txBox="1">
              <a:spLocks noChangeArrowheads="1"/>
            </p:cNvSpPr>
            <p:nvPr/>
          </p:nvSpPr>
          <p:spPr bwMode="auto">
            <a:xfrm>
              <a:off x="3109223" y="2043132"/>
              <a:ext cx="2647256" cy="1372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th-TH" sz="2400" b="1">
                  <a:latin typeface="Browallia New" pitchFamily="34" charset="-34"/>
                </a:rPr>
                <a:t>พ.ศ.2537 </a:t>
              </a:r>
            </a:p>
            <a:p>
              <a:pPr algn="ctr"/>
              <a:r>
                <a:rPr lang="th-TH" sz="2000" b="1">
                  <a:latin typeface="Browallia New" pitchFamily="34" charset="-34"/>
                </a:rPr>
                <a:t>การปรับปรุงระบบส่งเสริมการเกษตร ครั้งที่ 1 (ขยายผล           การดำเนินงานจากโครงการต่างๆ )</a:t>
              </a:r>
            </a:p>
          </p:txBody>
        </p:sp>
      </p:grpSp>
      <p:grpSp>
        <p:nvGrpSpPr>
          <p:cNvPr id="15364" name="กลุ่ม 4"/>
          <p:cNvGrpSpPr>
            <a:grpSpLocks/>
          </p:cNvGrpSpPr>
          <p:nvPr/>
        </p:nvGrpSpPr>
        <p:grpSpPr bwMode="auto">
          <a:xfrm>
            <a:off x="6243638" y="228600"/>
            <a:ext cx="2859087" cy="3182938"/>
            <a:chOff x="6283906" y="1076035"/>
            <a:chExt cx="2860094" cy="3103398"/>
          </a:xfrm>
        </p:grpSpPr>
        <p:grpSp>
          <p:nvGrpSpPr>
            <p:cNvPr id="15387" name="กลุ่ม 71"/>
            <p:cNvGrpSpPr>
              <a:grpSpLocks/>
            </p:cNvGrpSpPr>
            <p:nvPr/>
          </p:nvGrpSpPr>
          <p:grpSpPr bwMode="auto">
            <a:xfrm>
              <a:off x="6301570" y="1089129"/>
              <a:ext cx="2648311" cy="3090304"/>
              <a:chOff x="1499527" y="2592309"/>
              <a:chExt cx="3348000" cy="1122662"/>
            </a:xfrm>
          </p:grpSpPr>
          <p:sp>
            <p:nvSpPr>
              <p:cNvPr id="74" name="สี่เหลี่ยมผืนผ้ามุมมน 73"/>
              <p:cNvSpPr/>
              <p:nvPr/>
            </p:nvSpPr>
            <p:spPr>
              <a:xfrm>
                <a:off x="1531401" y="2646594"/>
                <a:ext cx="3302547" cy="1068377"/>
              </a:xfrm>
              <a:prstGeom prst="roundRect">
                <a:avLst>
                  <a:gd name="adj" fmla="val 11319"/>
                </a:avLst>
              </a:prstGeom>
              <a:solidFill>
                <a:srgbClr val="FEF98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 sz="2000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สี่เหลี่ยมผืนผ้ามุมมน 74"/>
              <p:cNvSpPr/>
              <p:nvPr/>
            </p:nvSpPr>
            <p:spPr>
              <a:xfrm>
                <a:off x="1523371" y="2602172"/>
                <a:ext cx="3302547" cy="251912"/>
              </a:xfrm>
              <a:prstGeom prst="roundRect">
                <a:avLst/>
              </a:prstGeom>
              <a:solidFill>
                <a:srgbClr val="FFC20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สี่เหลี่ยมผืนผ้ามุมมน 75"/>
              <p:cNvSpPr/>
              <p:nvPr/>
            </p:nvSpPr>
            <p:spPr>
              <a:xfrm>
                <a:off x="1499279" y="2592050"/>
                <a:ext cx="3348722" cy="1122921"/>
              </a:xfrm>
              <a:prstGeom prst="roundRect">
                <a:avLst>
                  <a:gd name="adj" fmla="val 8035"/>
                </a:avLst>
              </a:prstGeom>
              <a:noFill/>
              <a:ln w="38100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5388" name="Text Box 26"/>
            <p:cNvSpPr txBox="1">
              <a:spLocks noChangeArrowheads="1"/>
            </p:cNvSpPr>
            <p:nvPr/>
          </p:nvSpPr>
          <p:spPr bwMode="auto">
            <a:xfrm>
              <a:off x="6283906" y="1076035"/>
              <a:ext cx="2860094" cy="30623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h-TH" sz="2400" b="1">
                  <a:latin typeface="Browallia New" pitchFamily="34" charset="-34"/>
                </a:rPr>
                <a:t>          ระบบสนับสนุน</a:t>
              </a:r>
            </a:p>
            <a:p>
              <a:r>
                <a:rPr lang="th-TH" sz="2400" b="1">
                  <a:latin typeface="Browallia New" pitchFamily="34" charset="-34"/>
                </a:rPr>
                <a:t>      การปฏิบัติงานในพื้นที่</a:t>
              </a:r>
            </a:p>
            <a:p>
              <a:endParaRPr lang="th-TH" sz="500" b="1">
                <a:latin typeface="Browallia New" pitchFamily="34" charset="-34"/>
              </a:endParaRPr>
            </a:p>
            <a:p>
              <a:r>
                <a:rPr lang="th-TH" sz="2000">
                  <a:latin typeface="Browallia New" pitchFamily="34" charset="-34"/>
                </a:rPr>
                <a:t>1. จัดระบบการฝึกอบรมและถ่ายทอด</a:t>
              </a:r>
            </a:p>
            <a:p>
              <a:r>
                <a:rPr lang="th-TH" sz="2000">
                  <a:latin typeface="Browallia New" pitchFamily="34" charset="-34"/>
                </a:rPr>
                <a:t>   เทคโนโลยีใหม่</a:t>
              </a:r>
            </a:p>
            <a:p>
              <a:r>
                <a:rPr lang="th-TH" sz="2000">
                  <a:latin typeface="Browallia New" pitchFamily="34" charset="-34"/>
                </a:rPr>
                <a:t>2. ระบบสนับสนุนปัจจัยการผลิตและ</a:t>
              </a:r>
            </a:p>
            <a:p>
              <a:r>
                <a:rPr lang="th-TH" sz="2000">
                  <a:latin typeface="Browallia New" pitchFamily="34" charset="-34"/>
                </a:rPr>
                <a:t>   เงินทุน</a:t>
              </a:r>
            </a:p>
            <a:p>
              <a:r>
                <a:rPr lang="th-TH" sz="2000">
                  <a:latin typeface="Browallia New" pitchFamily="34" charset="-34"/>
                </a:rPr>
                <a:t>3. ปรับระบบการติดตามนิเทศงาน</a:t>
              </a:r>
            </a:p>
            <a:p>
              <a:r>
                <a:rPr lang="th-TH" sz="2000">
                  <a:latin typeface="Browallia New" pitchFamily="34" charset="-34"/>
                </a:rPr>
                <a:t>4. การพัฒนาความรู้ ทักษะ เจ้าหน้าที่ </a:t>
              </a:r>
            </a:p>
            <a:p>
              <a:r>
                <a:rPr lang="th-TH" sz="2000">
                  <a:latin typeface="Browallia New" pitchFamily="34" charset="-34"/>
                </a:rPr>
                <a:t>   ขวัญกำลังใจ เครื่องมือ วัสดุอุปกรณ์</a:t>
              </a:r>
            </a:p>
          </p:txBody>
        </p:sp>
      </p:grpSp>
      <p:grpSp>
        <p:nvGrpSpPr>
          <p:cNvPr id="15365" name="กลุ่ม 85"/>
          <p:cNvGrpSpPr>
            <a:grpSpLocks/>
          </p:cNvGrpSpPr>
          <p:nvPr/>
        </p:nvGrpSpPr>
        <p:grpSpPr bwMode="auto">
          <a:xfrm>
            <a:off x="3405188" y="4505325"/>
            <a:ext cx="2476500" cy="1487488"/>
            <a:chOff x="1499528" y="2583315"/>
            <a:chExt cx="2890322" cy="1105367"/>
          </a:xfrm>
        </p:grpSpPr>
        <p:sp>
          <p:nvSpPr>
            <p:cNvPr id="88" name="สี่เหลี่ยมผืนผ้ามุมมน 87"/>
            <p:cNvSpPr/>
            <p:nvPr/>
          </p:nvSpPr>
          <p:spPr>
            <a:xfrm>
              <a:off x="1523613" y="2907729"/>
              <a:ext cx="2866237" cy="780953"/>
            </a:xfrm>
            <a:prstGeom prst="roundRect">
              <a:avLst/>
            </a:prstGeom>
            <a:solidFill>
              <a:srgbClr val="84D4C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h-TH" sz="2000">
                <a:solidFill>
                  <a:prstClr val="white"/>
                </a:solidFill>
              </a:endParaRPr>
            </a:p>
          </p:txBody>
        </p:sp>
        <p:sp>
          <p:nvSpPr>
            <p:cNvPr id="89" name="สี่เหลี่ยมผืนผ้ามุมมน 88"/>
            <p:cNvSpPr/>
            <p:nvPr/>
          </p:nvSpPr>
          <p:spPr>
            <a:xfrm>
              <a:off x="1523613" y="2602190"/>
              <a:ext cx="2866237" cy="305539"/>
            </a:xfrm>
            <a:prstGeom prst="roundRect">
              <a:avLst>
                <a:gd name="adj" fmla="val 35190"/>
              </a:avLst>
            </a:prstGeom>
            <a:solidFill>
              <a:srgbClr val="33B8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h-TH">
                <a:solidFill>
                  <a:prstClr val="white"/>
                </a:solidFill>
              </a:endParaRPr>
            </a:p>
          </p:txBody>
        </p:sp>
        <p:sp>
          <p:nvSpPr>
            <p:cNvPr id="90" name="สี่เหลี่ยมผืนผ้ามุมมน 89"/>
            <p:cNvSpPr/>
            <p:nvPr/>
          </p:nvSpPr>
          <p:spPr>
            <a:xfrm>
              <a:off x="1499528" y="2583315"/>
              <a:ext cx="2890322" cy="1065258"/>
            </a:xfrm>
            <a:prstGeom prst="roundRect">
              <a:avLst/>
            </a:prstGeom>
            <a:noFill/>
            <a:ln w="38100">
              <a:solidFill>
                <a:schemeClr val="bg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h-TH">
                <a:solidFill>
                  <a:prstClr val="white"/>
                </a:solidFill>
              </a:endParaRPr>
            </a:p>
          </p:txBody>
        </p:sp>
      </p:grp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3525838" y="4551363"/>
            <a:ext cx="236378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2400" b="1">
                <a:latin typeface="Browallia New" pitchFamily="34" charset="-34"/>
              </a:rPr>
              <a:t>พ.ศ.2540</a:t>
            </a:r>
          </a:p>
          <a:p>
            <a:r>
              <a:rPr lang="th-TH" sz="2000" b="1">
                <a:latin typeface="Browallia New" pitchFamily="34" charset="-34"/>
              </a:rPr>
              <a:t>การปรับปรุงระบบส่งเสริมการเกษตร ครั้งที่ 2 พัฒนาจากฐานระบบ </a:t>
            </a:r>
            <a:r>
              <a:rPr lang="en-US" sz="2000" b="1">
                <a:latin typeface="Browallia New" pitchFamily="34" charset="-34"/>
              </a:rPr>
              <a:t>T&amp;V System</a:t>
            </a:r>
            <a:endParaRPr lang="th-TH" sz="2000" b="1">
              <a:latin typeface="Browallia New" pitchFamily="34" charset="-34"/>
            </a:endParaRPr>
          </a:p>
        </p:txBody>
      </p:sp>
      <p:grpSp>
        <p:nvGrpSpPr>
          <p:cNvPr id="15367" name="กลุ่ม 6"/>
          <p:cNvGrpSpPr>
            <a:grpSpLocks/>
          </p:cNvGrpSpPr>
          <p:nvPr/>
        </p:nvGrpSpPr>
        <p:grpSpPr bwMode="auto">
          <a:xfrm>
            <a:off x="236538" y="4505325"/>
            <a:ext cx="2938462" cy="1809750"/>
            <a:chOff x="235975" y="3883793"/>
            <a:chExt cx="2939025" cy="1809171"/>
          </a:xfrm>
        </p:grpSpPr>
        <p:grpSp>
          <p:nvGrpSpPr>
            <p:cNvPr id="15379" name="กลุ่ม 91"/>
            <p:cNvGrpSpPr>
              <a:grpSpLocks/>
            </p:cNvGrpSpPr>
            <p:nvPr/>
          </p:nvGrpSpPr>
          <p:grpSpPr bwMode="auto">
            <a:xfrm>
              <a:off x="235975" y="3883793"/>
              <a:ext cx="2745411" cy="1809171"/>
              <a:chOff x="1515071" y="2595357"/>
              <a:chExt cx="3360510" cy="913524"/>
            </a:xfrm>
          </p:grpSpPr>
          <p:sp>
            <p:nvSpPr>
              <p:cNvPr id="94" name="สี่เหลี่ยมผืนผ้ามุมมน 93"/>
              <p:cNvSpPr/>
              <p:nvPr/>
            </p:nvSpPr>
            <p:spPr>
              <a:xfrm>
                <a:off x="1557829" y="2603370"/>
                <a:ext cx="3302084" cy="905511"/>
              </a:xfrm>
              <a:prstGeom prst="roundRect">
                <a:avLst>
                  <a:gd name="adj" fmla="val 6310"/>
                </a:avLst>
              </a:prstGeom>
              <a:solidFill>
                <a:srgbClr val="D3A4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th-TH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95" name="สี่เหลี่ยมผืนผ้ามุมมน 94"/>
              <p:cNvSpPr/>
              <p:nvPr/>
            </p:nvSpPr>
            <p:spPr>
              <a:xfrm>
                <a:off x="1540336" y="2615391"/>
                <a:ext cx="3300141" cy="212354"/>
              </a:xfrm>
              <a:prstGeom prst="roundRect">
                <a:avLst>
                  <a:gd name="adj" fmla="val 28758"/>
                </a:avLst>
              </a:prstGeom>
              <a:solidFill>
                <a:srgbClr val="B868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th-TH">
                  <a:solidFill>
                    <a:schemeClr val="tx1"/>
                  </a:solidFill>
                </a:endParaRPr>
              </a:p>
            </p:txBody>
          </p:sp>
          <p:sp>
            <p:nvSpPr>
              <p:cNvPr id="96" name="สี่เหลี่ยมผืนผ้ามุมมน 95"/>
              <p:cNvSpPr/>
              <p:nvPr/>
            </p:nvSpPr>
            <p:spPr>
              <a:xfrm>
                <a:off x="1515071" y="2595357"/>
                <a:ext cx="3360390" cy="913524"/>
              </a:xfrm>
              <a:prstGeom prst="roundRect">
                <a:avLst>
                  <a:gd name="adj" fmla="val 8487"/>
                </a:avLst>
              </a:prstGeom>
              <a:noFill/>
              <a:ln w="38100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th-TH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5380" name="Text Box 4"/>
            <p:cNvSpPr txBox="1">
              <a:spLocks noChangeArrowheads="1"/>
            </p:cNvSpPr>
            <p:nvPr/>
          </p:nvSpPr>
          <p:spPr bwMode="auto">
            <a:xfrm>
              <a:off x="277258" y="3910772"/>
              <a:ext cx="2897742" cy="17520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h-TH" sz="2400" b="1">
                  <a:latin typeface="Browallia New" pitchFamily="34" charset="-34"/>
                </a:rPr>
                <a:t>การปฏิบัติงานในระดับอำเภอ</a:t>
              </a:r>
            </a:p>
            <a:p>
              <a:endParaRPr lang="th-TH" sz="500" b="1">
                <a:latin typeface="Browallia New" pitchFamily="34" charset="-34"/>
              </a:endParaRPr>
            </a:p>
            <a:p>
              <a:r>
                <a:rPr lang="th-TH" sz="2000">
                  <a:latin typeface="Browallia New" pitchFamily="34" charset="-34"/>
                </a:rPr>
                <a:t>-  ปรับปรุงการมอบหมายงาน การกำหนดพื้นที่เป้าหมาย การจัดทำแผนงาน การประชุมประจำเดือน (</a:t>
              </a:r>
              <a:r>
                <a:rPr lang="en-US" sz="2000">
                  <a:latin typeface="Browallia New" pitchFamily="34" charset="-34"/>
                </a:rPr>
                <a:t>DM)</a:t>
              </a:r>
            </a:p>
            <a:p>
              <a:r>
                <a:rPr lang="th-TH" sz="2000">
                  <a:latin typeface="Browallia New" pitchFamily="34" charset="-34"/>
                </a:rPr>
                <a:t>- มีเกษตรหมู่บ้าน 1 คน </a:t>
              </a:r>
              <a:r>
                <a:rPr lang="en-US" sz="2000">
                  <a:latin typeface="Browallia New" pitchFamily="34" charset="-34"/>
                </a:rPr>
                <a:t>:</a:t>
              </a:r>
              <a:r>
                <a:rPr lang="th-TH" sz="2000">
                  <a:latin typeface="Browallia New" pitchFamily="34" charset="-34"/>
                </a:rPr>
                <a:t> 1 หมู่บ้าน</a:t>
              </a:r>
            </a:p>
          </p:txBody>
        </p:sp>
      </p:grpSp>
      <p:grpSp>
        <p:nvGrpSpPr>
          <p:cNvPr id="15368" name="กลุ่ม 97"/>
          <p:cNvGrpSpPr>
            <a:grpSpLocks/>
          </p:cNvGrpSpPr>
          <p:nvPr/>
        </p:nvGrpSpPr>
        <p:grpSpPr bwMode="auto">
          <a:xfrm>
            <a:off x="6278563" y="3948113"/>
            <a:ext cx="2647950" cy="2643187"/>
            <a:chOff x="1499527" y="2592309"/>
            <a:chExt cx="3348000" cy="1122662"/>
          </a:xfrm>
        </p:grpSpPr>
        <p:sp>
          <p:nvSpPr>
            <p:cNvPr id="100" name="สี่เหลี่ยมผืนผ้ามุมมน 99"/>
            <p:cNvSpPr/>
            <p:nvPr/>
          </p:nvSpPr>
          <p:spPr>
            <a:xfrm>
              <a:off x="1531642" y="2646925"/>
              <a:ext cx="3301834" cy="1068046"/>
            </a:xfrm>
            <a:prstGeom prst="roundRect">
              <a:avLst>
                <a:gd name="adj" fmla="val 11319"/>
              </a:avLst>
            </a:prstGeom>
            <a:solidFill>
              <a:srgbClr val="FEF98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h-TH" sz="2000">
                <a:solidFill>
                  <a:prstClr val="white"/>
                </a:solidFill>
              </a:endParaRPr>
            </a:p>
          </p:txBody>
        </p:sp>
        <p:sp>
          <p:nvSpPr>
            <p:cNvPr id="101" name="สี่เหลี่ยมผืนผ้ามุมมน 100"/>
            <p:cNvSpPr/>
            <p:nvPr/>
          </p:nvSpPr>
          <p:spPr>
            <a:xfrm>
              <a:off x="1523613" y="2602423"/>
              <a:ext cx="3301834" cy="186773"/>
            </a:xfrm>
            <a:prstGeom prst="roundRect">
              <a:avLst/>
            </a:prstGeom>
            <a:solidFill>
              <a:srgbClr val="FFC20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h-TH">
                <a:solidFill>
                  <a:prstClr val="white"/>
                </a:solidFill>
              </a:endParaRPr>
            </a:p>
          </p:txBody>
        </p:sp>
        <p:sp>
          <p:nvSpPr>
            <p:cNvPr id="102" name="สี่เหลี่ยมผืนผ้ามุมมน 101"/>
            <p:cNvSpPr/>
            <p:nvPr/>
          </p:nvSpPr>
          <p:spPr>
            <a:xfrm>
              <a:off x="1499527" y="2592309"/>
              <a:ext cx="3348000" cy="1122662"/>
            </a:xfrm>
            <a:prstGeom prst="roundRect">
              <a:avLst>
                <a:gd name="adj" fmla="val 8035"/>
              </a:avLst>
            </a:prstGeom>
            <a:noFill/>
            <a:ln w="38100">
              <a:solidFill>
                <a:schemeClr val="bg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h-TH">
                <a:solidFill>
                  <a:prstClr val="white"/>
                </a:solidFill>
              </a:endParaRPr>
            </a:p>
          </p:txBody>
        </p:sp>
      </p:grpSp>
      <p:sp>
        <p:nvSpPr>
          <p:cNvPr id="15369" name="Text Box 7"/>
          <p:cNvSpPr txBox="1">
            <a:spLocks noChangeArrowheads="1"/>
          </p:cNvSpPr>
          <p:nvPr/>
        </p:nvSpPr>
        <p:spPr bwMode="auto">
          <a:xfrm>
            <a:off x="6297613" y="3941763"/>
            <a:ext cx="2714625" cy="277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2400" b="1">
                <a:latin typeface="Browallia New" pitchFamily="34" charset="-34"/>
              </a:rPr>
              <a:t>การสนับสนุนการปฏิบัติงาน</a:t>
            </a:r>
          </a:p>
          <a:p>
            <a:endParaRPr lang="th-TH" sz="800" b="1">
              <a:latin typeface="Browallia New" pitchFamily="34" charset="-34"/>
            </a:endParaRPr>
          </a:p>
          <a:p>
            <a:r>
              <a:rPr lang="th-TH" sz="2000">
                <a:latin typeface="Browallia New" pitchFamily="34" charset="-34"/>
              </a:rPr>
              <a:t>- มีกระบวนการถ่ายทอดเทคโนโลยีที่ </a:t>
            </a:r>
            <a:br>
              <a:rPr lang="th-TH" sz="2000">
                <a:latin typeface="Browallia New" pitchFamily="34" charset="-34"/>
              </a:rPr>
            </a:br>
            <a:r>
              <a:rPr lang="th-TH" sz="2000">
                <a:latin typeface="Browallia New" pitchFamily="34" charset="-34"/>
              </a:rPr>
              <a:t>  เป็นระบบต่อเนื่อง</a:t>
            </a:r>
          </a:p>
          <a:p>
            <a:r>
              <a:rPr lang="th-TH" sz="2000">
                <a:latin typeface="Browallia New" pitchFamily="34" charset="-34"/>
              </a:rPr>
              <a:t>- มีการประชุมเพื่อการบริหารและ</a:t>
            </a:r>
          </a:p>
          <a:p>
            <a:r>
              <a:rPr lang="th-TH" sz="2000">
                <a:latin typeface="Browallia New" pitchFamily="34" charset="-34"/>
              </a:rPr>
              <a:t>  ประสานงานทุกระดับ</a:t>
            </a:r>
          </a:p>
          <a:p>
            <a:r>
              <a:rPr lang="th-TH" sz="2000">
                <a:latin typeface="Browallia New" pitchFamily="34" charset="-34"/>
              </a:rPr>
              <a:t>- มีการติดตามนิเทศงานทุกระดับ</a:t>
            </a:r>
            <a:br>
              <a:rPr lang="th-TH" sz="2000">
                <a:latin typeface="Browallia New" pitchFamily="34" charset="-34"/>
              </a:rPr>
            </a:br>
            <a:r>
              <a:rPr lang="th-TH" sz="2000">
                <a:latin typeface="Browallia New" pitchFamily="34" charset="-34"/>
              </a:rPr>
              <a:t>  อย่างต่อเนื่อง</a:t>
            </a:r>
          </a:p>
          <a:p>
            <a:r>
              <a:rPr lang="th-TH" sz="2000">
                <a:latin typeface="Browallia New" pitchFamily="34" charset="-34"/>
              </a:rPr>
              <a:t>- มีการจัดการข้อมูลและสารสนเทศ  </a:t>
            </a:r>
          </a:p>
        </p:txBody>
      </p:sp>
      <p:sp>
        <p:nvSpPr>
          <p:cNvPr id="103" name="ลูกศรลง 102"/>
          <p:cNvSpPr/>
          <p:nvPr/>
        </p:nvSpPr>
        <p:spPr>
          <a:xfrm>
            <a:off x="4449763" y="2189163"/>
            <a:ext cx="315912" cy="2260600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solidFill>
                <a:prstClr val="white"/>
              </a:solidFill>
            </a:endParaRPr>
          </a:p>
        </p:txBody>
      </p:sp>
      <p:sp>
        <p:nvSpPr>
          <p:cNvPr id="104" name="ลูกศรลง 103"/>
          <p:cNvSpPr/>
          <p:nvPr/>
        </p:nvSpPr>
        <p:spPr>
          <a:xfrm rot="16200000">
            <a:off x="3015457" y="745331"/>
            <a:ext cx="315912" cy="422275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sp>
        <p:nvSpPr>
          <p:cNvPr id="105" name="ลูกศรลง 104"/>
          <p:cNvSpPr/>
          <p:nvPr/>
        </p:nvSpPr>
        <p:spPr>
          <a:xfrm rot="16200000">
            <a:off x="3053557" y="4596606"/>
            <a:ext cx="315912" cy="422275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sp>
        <p:nvSpPr>
          <p:cNvPr id="106" name="ลูกศรลง 105"/>
          <p:cNvSpPr/>
          <p:nvPr/>
        </p:nvSpPr>
        <p:spPr>
          <a:xfrm rot="5400000" flipH="1">
            <a:off x="5917407" y="745331"/>
            <a:ext cx="315912" cy="422275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sp>
        <p:nvSpPr>
          <p:cNvPr id="107" name="ลูกศรลง 106"/>
          <p:cNvSpPr/>
          <p:nvPr/>
        </p:nvSpPr>
        <p:spPr>
          <a:xfrm rot="5400000" flipH="1">
            <a:off x="5926931" y="4544219"/>
            <a:ext cx="315913" cy="422275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/>
          </a:p>
        </p:txBody>
      </p:sp>
      <p:sp>
        <p:nvSpPr>
          <p:cNvPr id="108" name="ลูกศรลง 107"/>
          <p:cNvSpPr/>
          <p:nvPr/>
        </p:nvSpPr>
        <p:spPr>
          <a:xfrm>
            <a:off x="4449763" y="6119813"/>
            <a:ext cx="315912" cy="528637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ลูกศรลง 37"/>
          <p:cNvSpPr/>
          <p:nvPr/>
        </p:nvSpPr>
        <p:spPr>
          <a:xfrm>
            <a:off x="4397375" y="157163"/>
            <a:ext cx="315913" cy="530225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solidFill>
                <a:prstClr val="white"/>
              </a:solidFill>
            </a:endParaRPr>
          </a:p>
        </p:txBody>
      </p:sp>
      <p:grpSp>
        <p:nvGrpSpPr>
          <p:cNvPr id="16386" name="กลุ่ม 5"/>
          <p:cNvGrpSpPr>
            <a:grpSpLocks/>
          </p:cNvGrpSpPr>
          <p:nvPr/>
        </p:nvGrpSpPr>
        <p:grpSpPr bwMode="auto">
          <a:xfrm>
            <a:off x="104775" y="153988"/>
            <a:ext cx="2836863" cy="3292475"/>
            <a:chOff x="155304" y="738667"/>
            <a:chExt cx="2836725" cy="3292239"/>
          </a:xfrm>
        </p:grpSpPr>
        <p:grpSp>
          <p:nvGrpSpPr>
            <p:cNvPr id="16420" name="กลุ่ม 52"/>
            <p:cNvGrpSpPr>
              <a:grpSpLocks/>
            </p:cNvGrpSpPr>
            <p:nvPr/>
          </p:nvGrpSpPr>
          <p:grpSpPr bwMode="auto">
            <a:xfrm>
              <a:off x="155304" y="742483"/>
              <a:ext cx="2745411" cy="3234641"/>
              <a:chOff x="1515071" y="2595357"/>
              <a:chExt cx="3360510" cy="1325829"/>
            </a:xfrm>
          </p:grpSpPr>
          <p:sp>
            <p:nvSpPr>
              <p:cNvPr id="55" name="สี่เหลี่ยมผืนผ้ามุมมน 54"/>
              <p:cNvSpPr/>
              <p:nvPr/>
            </p:nvSpPr>
            <p:spPr>
              <a:xfrm>
                <a:off x="1542274" y="2603552"/>
                <a:ext cx="3301291" cy="1317556"/>
              </a:xfrm>
              <a:prstGeom prst="roundRect">
                <a:avLst>
                  <a:gd name="adj" fmla="val 6310"/>
                </a:avLst>
              </a:prstGeom>
              <a:solidFill>
                <a:srgbClr val="D3A4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th-TH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56" name="สี่เหลี่ยมผืนผ้ามุมมน 55"/>
              <p:cNvSpPr/>
              <p:nvPr/>
            </p:nvSpPr>
            <p:spPr>
              <a:xfrm>
                <a:off x="1524787" y="2602251"/>
                <a:ext cx="3299347" cy="139238"/>
              </a:xfrm>
              <a:prstGeom prst="roundRect">
                <a:avLst/>
              </a:prstGeom>
              <a:solidFill>
                <a:srgbClr val="B868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th-TH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สี่เหลี่ยมผืนผ้ามุมมน 56"/>
              <p:cNvSpPr/>
              <p:nvPr/>
            </p:nvSpPr>
            <p:spPr>
              <a:xfrm>
                <a:off x="1515071" y="2595094"/>
                <a:ext cx="3359583" cy="1320158"/>
              </a:xfrm>
              <a:prstGeom prst="roundRect">
                <a:avLst>
                  <a:gd name="adj" fmla="val 8487"/>
                </a:avLst>
              </a:prstGeom>
              <a:noFill/>
              <a:ln w="38100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th-TH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6421" name="Text Box 20"/>
            <p:cNvSpPr txBox="1">
              <a:spLocks noChangeArrowheads="1"/>
            </p:cNvSpPr>
            <p:nvPr/>
          </p:nvSpPr>
          <p:spPr bwMode="auto">
            <a:xfrm>
              <a:off x="168003" y="738667"/>
              <a:ext cx="2824026" cy="3292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th-TH" sz="2400" b="1">
                  <a:latin typeface="Browallia New" pitchFamily="34" charset="-34"/>
                </a:rPr>
                <a:t>การทำงานในพื้นที่</a:t>
              </a:r>
            </a:p>
            <a:p>
              <a:pPr algn="ctr"/>
              <a:endParaRPr lang="th-TH" sz="600" b="1">
                <a:latin typeface="Browallia New" pitchFamily="34" charset="-34"/>
              </a:endParaRPr>
            </a:p>
            <a:p>
              <a:r>
                <a:rPr lang="th-TH" sz="2000">
                  <a:latin typeface="Browallia New" pitchFamily="34" charset="-34"/>
                </a:rPr>
                <a:t>-  ปรับปรุงกระบวนการทำงานกับ</a:t>
              </a:r>
              <a:br>
                <a:rPr lang="th-TH" sz="2000">
                  <a:latin typeface="Browallia New" pitchFamily="34" charset="-34"/>
                </a:rPr>
              </a:br>
              <a:r>
                <a:rPr lang="th-TH" sz="2000">
                  <a:latin typeface="Browallia New" pitchFamily="34" charset="-34"/>
                </a:rPr>
                <a:t>    ชุมชน</a:t>
              </a:r>
            </a:p>
            <a:p>
              <a:r>
                <a:rPr lang="th-TH" sz="2000">
                  <a:latin typeface="Browallia New" pitchFamily="34" charset="-34"/>
                </a:rPr>
                <a:t>-  ใช้ศูนย์บริการและถ่ายทอด</a:t>
              </a:r>
            </a:p>
            <a:p>
              <a:r>
                <a:rPr lang="th-TH" sz="2000">
                  <a:latin typeface="Browallia New" pitchFamily="34" charset="-34"/>
                </a:rPr>
                <a:t>  เทคโนโลยีการเกษตรประจำตำบล </a:t>
              </a:r>
            </a:p>
            <a:p>
              <a:r>
                <a:rPr lang="th-TH" sz="2000">
                  <a:latin typeface="Browallia New" pitchFamily="34" charset="-34"/>
                </a:rPr>
                <a:t>  (ศบกต.) เป็นศูนย์กลางในการบริการ</a:t>
              </a:r>
            </a:p>
            <a:p>
              <a:r>
                <a:rPr lang="th-TH" sz="2000">
                  <a:latin typeface="Browallia New" pitchFamily="34" charset="-34"/>
                </a:rPr>
                <a:t>  ความรู้และถ่ายทอดเทคโนโลยี </a:t>
              </a:r>
            </a:p>
            <a:p>
              <a:r>
                <a:rPr lang="th-TH" sz="2000">
                  <a:latin typeface="Browallia New" pitchFamily="34" charset="-34"/>
                </a:rPr>
                <a:t>  การเกษตรเบ็ดเสร็จ ณ จุดเดียว</a:t>
              </a:r>
            </a:p>
            <a:p>
              <a:r>
                <a:rPr lang="th-TH" sz="2000">
                  <a:latin typeface="Browallia New" pitchFamily="34" charset="-34"/>
                </a:rPr>
                <a:t>- ให้ความสำคัญกับการทำงานใน   </a:t>
              </a:r>
              <a:br>
                <a:rPr lang="th-TH" sz="2000">
                  <a:latin typeface="Browallia New" pitchFamily="34" charset="-34"/>
                </a:rPr>
              </a:br>
              <a:r>
                <a:rPr lang="th-TH" sz="2000">
                  <a:latin typeface="Browallia New" pitchFamily="34" charset="-34"/>
                </a:rPr>
                <a:t>   ระดับอำเภอ</a:t>
              </a:r>
            </a:p>
          </p:txBody>
        </p:sp>
      </p:grpSp>
      <p:grpSp>
        <p:nvGrpSpPr>
          <p:cNvPr id="16387" name="กลุ่ม 3"/>
          <p:cNvGrpSpPr>
            <a:grpSpLocks/>
          </p:cNvGrpSpPr>
          <p:nvPr/>
        </p:nvGrpSpPr>
        <p:grpSpPr bwMode="auto">
          <a:xfrm>
            <a:off x="3316288" y="766763"/>
            <a:ext cx="2508250" cy="1487487"/>
            <a:chOff x="3090652" y="1993901"/>
            <a:chExt cx="2665827" cy="1488035"/>
          </a:xfrm>
        </p:grpSpPr>
        <p:grpSp>
          <p:nvGrpSpPr>
            <p:cNvPr id="16415" name="กลุ่ม 38"/>
            <p:cNvGrpSpPr>
              <a:grpSpLocks/>
            </p:cNvGrpSpPr>
            <p:nvPr/>
          </p:nvGrpSpPr>
          <p:grpSpPr bwMode="auto">
            <a:xfrm>
              <a:off x="3090652" y="1993901"/>
              <a:ext cx="2633161" cy="1488035"/>
              <a:chOff x="1499528" y="2583315"/>
              <a:chExt cx="2890322" cy="1105367"/>
            </a:xfrm>
          </p:grpSpPr>
          <p:sp>
            <p:nvSpPr>
              <p:cNvPr id="40" name="สี่เหลี่ยมผืนผ้ามุมมน 39"/>
              <p:cNvSpPr/>
              <p:nvPr/>
            </p:nvSpPr>
            <p:spPr>
              <a:xfrm>
                <a:off x="1523604" y="2907729"/>
                <a:ext cx="2866914" cy="780953"/>
              </a:xfrm>
              <a:prstGeom prst="roundRect">
                <a:avLst/>
              </a:prstGeom>
              <a:solidFill>
                <a:srgbClr val="84D4C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th-TH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สี่เหลี่ยมผืนผ้ามุมมน 40"/>
              <p:cNvSpPr/>
              <p:nvPr/>
            </p:nvSpPr>
            <p:spPr>
              <a:xfrm>
                <a:off x="1523604" y="2602190"/>
                <a:ext cx="2866914" cy="305539"/>
              </a:xfrm>
              <a:prstGeom prst="roundRect">
                <a:avLst/>
              </a:prstGeom>
              <a:solidFill>
                <a:srgbClr val="33B8A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th-TH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สี่เหลี่ยมผืนผ้ามุมมน 42"/>
              <p:cNvSpPr/>
              <p:nvPr/>
            </p:nvSpPr>
            <p:spPr>
              <a:xfrm>
                <a:off x="1499528" y="2583315"/>
                <a:ext cx="2890989" cy="1065258"/>
              </a:xfrm>
              <a:prstGeom prst="roundRect">
                <a:avLst/>
              </a:prstGeom>
              <a:noFill/>
              <a:ln w="38100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th-TH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6416" name="Text Box 22"/>
            <p:cNvSpPr txBox="1">
              <a:spLocks noChangeArrowheads="1"/>
            </p:cNvSpPr>
            <p:nvPr/>
          </p:nvSpPr>
          <p:spPr bwMode="auto">
            <a:xfrm>
              <a:off x="3109212" y="2043132"/>
              <a:ext cx="2647267" cy="1372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th-TH" sz="2400" b="1">
                  <a:latin typeface="Browallia New" pitchFamily="34" charset="-34"/>
                </a:rPr>
                <a:t>พ.ศ.2545</a:t>
              </a:r>
            </a:p>
            <a:p>
              <a:pPr algn="ctr"/>
              <a:r>
                <a:rPr lang="th-TH" sz="2000" b="1">
                  <a:latin typeface="Browallia New" pitchFamily="34" charset="-34"/>
                </a:rPr>
                <a:t>การปรับปรุงระบบส่งเสริมการเกษตร ครั้งที่ 3 (ให้เกษตรกรกำหนดแนวทางการพัฒนาตนเอง</a:t>
              </a:r>
            </a:p>
          </p:txBody>
        </p:sp>
      </p:grpSp>
      <p:grpSp>
        <p:nvGrpSpPr>
          <p:cNvPr id="16388" name="กลุ่ม 1"/>
          <p:cNvGrpSpPr>
            <a:grpSpLocks/>
          </p:cNvGrpSpPr>
          <p:nvPr/>
        </p:nvGrpSpPr>
        <p:grpSpPr bwMode="auto">
          <a:xfrm>
            <a:off x="6234113" y="174625"/>
            <a:ext cx="3060700" cy="1989138"/>
            <a:chOff x="6088128" y="2177131"/>
            <a:chExt cx="3060555" cy="1988468"/>
          </a:xfrm>
        </p:grpSpPr>
        <p:grpSp>
          <p:nvGrpSpPr>
            <p:cNvPr id="16410" name="กลุ่ม 71"/>
            <p:cNvGrpSpPr>
              <a:grpSpLocks/>
            </p:cNvGrpSpPr>
            <p:nvPr/>
          </p:nvGrpSpPr>
          <p:grpSpPr bwMode="auto">
            <a:xfrm>
              <a:off x="6089503" y="2177131"/>
              <a:ext cx="2840130" cy="1988468"/>
              <a:chOff x="1514531" y="2592309"/>
              <a:chExt cx="3355325" cy="704096"/>
            </a:xfrm>
          </p:grpSpPr>
          <p:sp>
            <p:nvSpPr>
              <p:cNvPr id="74" name="สี่เหลี่ยมผืนผ้ามุมมน 73"/>
              <p:cNvSpPr/>
              <p:nvPr/>
            </p:nvSpPr>
            <p:spPr>
              <a:xfrm>
                <a:off x="1531660" y="2646816"/>
                <a:ext cx="3338178" cy="649589"/>
              </a:xfrm>
              <a:prstGeom prst="roundRect">
                <a:avLst>
                  <a:gd name="adj" fmla="val 11319"/>
                </a:avLst>
              </a:prstGeom>
              <a:solidFill>
                <a:srgbClr val="FEF98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 sz="2000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สี่เหลี่ยมผืนผ้ามุมมน 74"/>
              <p:cNvSpPr/>
              <p:nvPr/>
            </p:nvSpPr>
            <p:spPr>
              <a:xfrm>
                <a:off x="1524159" y="2602424"/>
                <a:ext cx="3302545" cy="137110"/>
              </a:xfrm>
              <a:prstGeom prst="roundRect">
                <a:avLst/>
              </a:prstGeom>
              <a:solidFill>
                <a:srgbClr val="FFC20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สี่เหลี่ยมผืนผ้ามุมมน 75"/>
              <p:cNvSpPr/>
              <p:nvPr/>
            </p:nvSpPr>
            <p:spPr>
              <a:xfrm>
                <a:off x="1514781" y="2592309"/>
                <a:ext cx="3347555" cy="704096"/>
              </a:xfrm>
              <a:prstGeom prst="roundRect">
                <a:avLst>
                  <a:gd name="adj" fmla="val 8035"/>
                </a:avLst>
              </a:prstGeom>
              <a:noFill/>
              <a:ln w="38100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6411" name="Text Box 26"/>
            <p:cNvSpPr txBox="1">
              <a:spLocks noChangeArrowheads="1"/>
            </p:cNvSpPr>
            <p:nvPr/>
          </p:nvSpPr>
          <p:spPr bwMode="auto">
            <a:xfrm>
              <a:off x="6088128" y="2218483"/>
              <a:ext cx="3060555" cy="17697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h-TH" sz="2400" b="1">
                  <a:solidFill>
                    <a:srgbClr val="000000"/>
                  </a:solidFill>
                  <a:latin typeface="Browallia New" pitchFamily="34" charset="-34"/>
                </a:rPr>
                <a:t>การสนับสนุน การทำงานในพื้นที่</a:t>
              </a:r>
            </a:p>
            <a:p>
              <a:endParaRPr lang="th-TH" sz="500" b="1">
                <a:solidFill>
                  <a:srgbClr val="000000"/>
                </a:solidFill>
                <a:latin typeface="Browallia New" pitchFamily="34" charset="-34"/>
              </a:endParaRPr>
            </a:p>
            <a:p>
              <a:r>
                <a:rPr lang="th-TH" sz="2000">
                  <a:latin typeface="Browallia New" pitchFamily="34" charset="-34"/>
                </a:rPr>
                <a:t>- การพัฒนาบุคลากร</a:t>
              </a:r>
            </a:p>
            <a:p>
              <a:r>
                <a:rPr lang="th-TH" sz="2000">
                  <a:latin typeface="Browallia New" pitchFamily="34" charset="-34"/>
                </a:rPr>
                <a:t>- การสนับสนุนแผนการผลิตของชุมชน</a:t>
              </a:r>
            </a:p>
            <a:p>
              <a:r>
                <a:rPr lang="th-TH" sz="2000">
                  <a:latin typeface="Browallia New" pitchFamily="34" charset="-34"/>
                </a:rPr>
                <a:t>- การนิเทศงาน</a:t>
              </a:r>
            </a:p>
            <a:p>
              <a:r>
                <a:rPr lang="th-TH" sz="2000">
                  <a:latin typeface="Browallia New" pitchFamily="34" charset="-34"/>
                </a:rPr>
                <a:t>- การพัฒนาระบบข้อมูลและสารสนเทศ</a:t>
              </a:r>
            </a:p>
          </p:txBody>
        </p:sp>
      </p:grpSp>
      <p:sp>
        <p:nvSpPr>
          <p:cNvPr id="104" name="ลูกศรลง 103"/>
          <p:cNvSpPr/>
          <p:nvPr/>
        </p:nvSpPr>
        <p:spPr>
          <a:xfrm rot="16200000">
            <a:off x="2953545" y="910431"/>
            <a:ext cx="315912" cy="422275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solidFill>
                <a:prstClr val="white"/>
              </a:solidFill>
            </a:endParaRPr>
          </a:p>
        </p:txBody>
      </p:sp>
      <p:sp>
        <p:nvSpPr>
          <p:cNvPr id="106" name="ลูกศรลง 105"/>
          <p:cNvSpPr/>
          <p:nvPr/>
        </p:nvSpPr>
        <p:spPr>
          <a:xfrm rot="5400000" flipH="1">
            <a:off x="5855495" y="910431"/>
            <a:ext cx="315912" cy="422275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solidFill>
                <a:prstClr val="white"/>
              </a:solidFill>
            </a:endParaRPr>
          </a:p>
        </p:txBody>
      </p:sp>
      <p:grpSp>
        <p:nvGrpSpPr>
          <p:cNvPr id="16391" name="กลุ่ม 26"/>
          <p:cNvGrpSpPr>
            <a:grpSpLocks/>
          </p:cNvGrpSpPr>
          <p:nvPr/>
        </p:nvGrpSpPr>
        <p:grpSpPr bwMode="auto">
          <a:xfrm>
            <a:off x="3343275" y="3740150"/>
            <a:ext cx="2476500" cy="1474788"/>
            <a:chOff x="1499528" y="2583315"/>
            <a:chExt cx="2890322" cy="1095934"/>
          </a:xfrm>
        </p:grpSpPr>
        <p:sp>
          <p:nvSpPr>
            <p:cNvPr id="29" name="สี่เหลี่ยมผืนผ้ามุมมน 28"/>
            <p:cNvSpPr/>
            <p:nvPr/>
          </p:nvSpPr>
          <p:spPr>
            <a:xfrm>
              <a:off x="1523615" y="2720159"/>
              <a:ext cx="2866235" cy="959090"/>
            </a:xfrm>
            <a:prstGeom prst="roundRect">
              <a:avLst/>
            </a:prstGeom>
            <a:solidFill>
              <a:srgbClr val="84D4C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h-TH" sz="2000">
                <a:solidFill>
                  <a:prstClr val="white"/>
                </a:solidFill>
              </a:endParaRPr>
            </a:p>
          </p:txBody>
        </p:sp>
        <p:sp>
          <p:nvSpPr>
            <p:cNvPr id="30" name="สี่เหลี่ยมผืนผ้ามุมมน 29"/>
            <p:cNvSpPr/>
            <p:nvPr/>
          </p:nvSpPr>
          <p:spPr>
            <a:xfrm>
              <a:off x="1523615" y="2602190"/>
              <a:ext cx="2866235" cy="305541"/>
            </a:xfrm>
            <a:prstGeom prst="roundRect">
              <a:avLst/>
            </a:prstGeom>
            <a:solidFill>
              <a:srgbClr val="33B8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h-TH">
                <a:solidFill>
                  <a:prstClr val="white"/>
                </a:solidFill>
              </a:endParaRPr>
            </a:p>
          </p:txBody>
        </p:sp>
        <p:sp>
          <p:nvSpPr>
            <p:cNvPr id="31" name="สี่เหลี่ยมผืนผ้ามุมมน 30"/>
            <p:cNvSpPr/>
            <p:nvPr/>
          </p:nvSpPr>
          <p:spPr>
            <a:xfrm>
              <a:off x="1499528" y="2583315"/>
              <a:ext cx="2890322" cy="1065262"/>
            </a:xfrm>
            <a:prstGeom prst="roundRect">
              <a:avLst/>
            </a:prstGeom>
            <a:noFill/>
            <a:ln w="38100">
              <a:solidFill>
                <a:schemeClr val="bg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h-TH">
                <a:solidFill>
                  <a:prstClr val="white"/>
                </a:solidFill>
              </a:endParaRPr>
            </a:p>
          </p:txBody>
        </p:sp>
      </p:grpSp>
      <p:sp>
        <p:nvSpPr>
          <p:cNvPr id="16392" name="Text Box 18"/>
          <p:cNvSpPr txBox="1">
            <a:spLocks noChangeArrowheads="1"/>
          </p:cNvSpPr>
          <p:nvPr/>
        </p:nvSpPr>
        <p:spPr bwMode="auto">
          <a:xfrm>
            <a:off x="3263900" y="3795713"/>
            <a:ext cx="257651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2400" b="1">
                <a:latin typeface="Browallia New" pitchFamily="34" charset="-34"/>
              </a:rPr>
              <a:t>พ.ศ.2551 - ปัจจุบัน</a:t>
            </a:r>
          </a:p>
          <a:p>
            <a:pPr algn="ctr"/>
            <a:r>
              <a:rPr lang="th-TH" sz="2000" b="1">
                <a:latin typeface="Browallia New" pitchFamily="34" charset="-34"/>
              </a:rPr>
              <a:t>การปรับปรุงระบบส่งเสริมการเกษตร ครั้งที่ 4 (ยึดหลักการมีส่วนร่วมของเกษตรกร/ชุมชน)</a:t>
            </a:r>
          </a:p>
        </p:txBody>
      </p:sp>
      <p:grpSp>
        <p:nvGrpSpPr>
          <p:cNvPr id="16393" name="กลุ่ม 32"/>
          <p:cNvGrpSpPr>
            <a:grpSpLocks/>
          </p:cNvGrpSpPr>
          <p:nvPr/>
        </p:nvGrpSpPr>
        <p:grpSpPr bwMode="auto">
          <a:xfrm>
            <a:off x="104775" y="3498850"/>
            <a:ext cx="2744788" cy="3219450"/>
            <a:chOff x="1515071" y="2595357"/>
            <a:chExt cx="3360510" cy="1314449"/>
          </a:xfrm>
        </p:grpSpPr>
        <p:sp>
          <p:nvSpPr>
            <p:cNvPr id="35" name="สี่เหลี่ยมผืนผ้ามุมมน 34"/>
            <p:cNvSpPr/>
            <p:nvPr/>
          </p:nvSpPr>
          <p:spPr>
            <a:xfrm>
              <a:off x="1542282" y="2603783"/>
              <a:ext cx="3302202" cy="1306023"/>
            </a:xfrm>
            <a:prstGeom prst="roundRect">
              <a:avLst>
                <a:gd name="adj" fmla="val 6310"/>
              </a:avLst>
            </a:prstGeom>
            <a:solidFill>
              <a:srgbClr val="D3A4C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h-TH" sz="2000">
                <a:solidFill>
                  <a:prstClr val="white"/>
                </a:solidFill>
              </a:endParaRPr>
            </a:p>
          </p:txBody>
        </p:sp>
        <p:sp>
          <p:nvSpPr>
            <p:cNvPr id="36" name="สี่เหลี่ยมผืนผ้ามุมมน 35"/>
            <p:cNvSpPr/>
            <p:nvPr/>
          </p:nvSpPr>
          <p:spPr>
            <a:xfrm>
              <a:off x="1524790" y="2602487"/>
              <a:ext cx="3300257" cy="171760"/>
            </a:xfrm>
            <a:prstGeom prst="roundRect">
              <a:avLst/>
            </a:prstGeom>
            <a:solidFill>
              <a:srgbClr val="B868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h-TH">
                <a:solidFill>
                  <a:prstClr val="white"/>
                </a:solidFill>
              </a:endParaRPr>
            </a:p>
          </p:txBody>
        </p:sp>
        <p:sp>
          <p:nvSpPr>
            <p:cNvPr id="37" name="สี่เหลี่ยมผืนผ้ามุมมน 36"/>
            <p:cNvSpPr/>
            <p:nvPr/>
          </p:nvSpPr>
          <p:spPr>
            <a:xfrm>
              <a:off x="1515071" y="2595357"/>
              <a:ext cx="3360510" cy="1314449"/>
            </a:xfrm>
            <a:prstGeom prst="roundRect">
              <a:avLst>
                <a:gd name="adj" fmla="val 8487"/>
              </a:avLst>
            </a:prstGeom>
            <a:noFill/>
            <a:ln w="38100">
              <a:solidFill>
                <a:schemeClr val="bg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th-TH">
                <a:solidFill>
                  <a:prstClr val="white"/>
                </a:solidFill>
              </a:endParaRPr>
            </a:p>
          </p:txBody>
        </p:sp>
      </p:grpSp>
      <p:sp>
        <p:nvSpPr>
          <p:cNvPr id="23" name="Text Box 17"/>
          <p:cNvSpPr txBox="1">
            <a:spLocks noChangeArrowheads="1"/>
          </p:cNvSpPr>
          <p:nvPr/>
        </p:nvSpPr>
        <p:spPr bwMode="auto">
          <a:xfrm>
            <a:off x="203200" y="3524250"/>
            <a:ext cx="2668588" cy="324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>
            <a:spAutoFit/>
          </a:bodyPr>
          <a:lstStyle/>
          <a:p>
            <a:r>
              <a:rPr lang="th-TH" sz="2400" b="1">
                <a:latin typeface="Browallia New" pitchFamily="34" charset="-34"/>
              </a:rPr>
              <a:t>ระบบการปฏิบัติงานในพื้นที่</a:t>
            </a:r>
          </a:p>
          <a:p>
            <a:endParaRPr lang="th-TH" sz="300" b="1">
              <a:latin typeface="Browallia New" pitchFamily="34" charset="-34"/>
            </a:endParaRPr>
          </a:p>
          <a:p>
            <a:r>
              <a:rPr lang="th-TH" sz="2000">
                <a:latin typeface="Browallia New" pitchFamily="34" charset="-34"/>
              </a:rPr>
              <a:t>- เน้นหนักการปฏิบัติงานในพื้นที่ระดับ อำเภอ ตำบลไปถึงชุมชน และเกษตรกร เป้าหมาย</a:t>
            </a:r>
          </a:p>
          <a:p>
            <a:r>
              <a:rPr lang="th-TH" sz="2000">
                <a:latin typeface="Browallia New" pitchFamily="34" charset="-34"/>
              </a:rPr>
              <a:t>- ใช้ศูนย์บริการและถ่ายทอด</a:t>
            </a:r>
          </a:p>
          <a:p>
            <a:r>
              <a:rPr lang="th-TH" sz="2000">
                <a:latin typeface="Browallia New" pitchFamily="34" charset="-34"/>
              </a:rPr>
              <a:t>  เทคโนโลยีการเกษตรประจำตำบล  </a:t>
            </a:r>
            <a:br>
              <a:rPr lang="th-TH" sz="2000">
                <a:latin typeface="Browallia New" pitchFamily="34" charset="-34"/>
              </a:rPr>
            </a:br>
            <a:r>
              <a:rPr lang="th-TH" sz="2000">
                <a:latin typeface="Browallia New" pitchFamily="34" charset="-34"/>
              </a:rPr>
              <a:t> เป็นกลไกในการขับเคลื่อนงาน</a:t>
            </a:r>
          </a:p>
          <a:p>
            <a:r>
              <a:rPr lang="th-TH" sz="2000">
                <a:latin typeface="Browallia New" pitchFamily="34" charset="-34"/>
              </a:rPr>
              <a:t>-  ปรับปรุงระบบข้อมูลแผนพัฒนา</a:t>
            </a:r>
          </a:p>
          <a:p>
            <a:r>
              <a:rPr lang="th-TH" sz="2000">
                <a:latin typeface="Browallia New" pitchFamily="34" charset="-34"/>
              </a:rPr>
              <a:t>  การเกษตร การเรียนรู้ และการบริการ</a:t>
            </a:r>
          </a:p>
        </p:txBody>
      </p:sp>
      <p:grpSp>
        <p:nvGrpSpPr>
          <p:cNvPr id="16395" name="กลุ่ม 2"/>
          <p:cNvGrpSpPr>
            <a:grpSpLocks/>
          </p:cNvGrpSpPr>
          <p:nvPr/>
        </p:nvGrpSpPr>
        <p:grpSpPr bwMode="auto">
          <a:xfrm>
            <a:off x="6240463" y="3478213"/>
            <a:ext cx="2847975" cy="2978150"/>
            <a:chOff x="6235302" y="2745788"/>
            <a:chExt cx="2848410" cy="2979020"/>
          </a:xfrm>
        </p:grpSpPr>
        <p:grpSp>
          <p:nvGrpSpPr>
            <p:cNvPr id="16399" name="กลุ่ม 43"/>
            <p:cNvGrpSpPr>
              <a:grpSpLocks/>
            </p:cNvGrpSpPr>
            <p:nvPr/>
          </p:nvGrpSpPr>
          <p:grpSpPr bwMode="auto">
            <a:xfrm>
              <a:off x="6235302" y="2745788"/>
              <a:ext cx="2840130" cy="2702513"/>
              <a:chOff x="1514531" y="2592309"/>
              <a:chExt cx="3355325" cy="956932"/>
            </a:xfrm>
          </p:grpSpPr>
          <p:sp>
            <p:nvSpPr>
              <p:cNvPr id="46" name="สี่เหลี่ยมผืนผ้ามุมมน 45"/>
              <p:cNvSpPr/>
              <p:nvPr/>
            </p:nvSpPr>
            <p:spPr>
              <a:xfrm>
                <a:off x="1531412" y="2646850"/>
                <a:ext cx="3338847" cy="902462"/>
              </a:xfrm>
              <a:prstGeom prst="roundRect">
                <a:avLst>
                  <a:gd name="adj" fmla="val 11319"/>
                </a:avLst>
              </a:prstGeom>
              <a:solidFill>
                <a:srgbClr val="FEF98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 sz="2000">
                  <a:solidFill>
                    <a:prstClr val="white"/>
                  </a:solidFill>
                </a:endParaRPr>
              </a:p>
            </p:txBody>
          </p:sp>
          <p:sp>
            <p:nvSpPr>
              <p:cNvPr id="47" name="สี่เหลี่ยมผืนผ้ามุมมน 46"/>
              <p:cNvSpPr/>
              <p:nvPr/>
            </p:nvSpPr>
            <p:spPr>
              <a:xfrm>
                <a:off x="1523909" y="2602430"/>
                <a:ext cx="3303208" cy="137197"/>
              </a:xfrm>
              <a:prstGeom prst="roundRect">
                <a:avLst/>
              </a:prstGeom>
              <a:solidFill>
                <a:srgbClr val="FFC20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>
                  <a:solidFill>
                    <a:prstClr val="white"/>
                  </a:solidFill>
                </a:endParaRPr>
              </a:p>
            </p:txBody>
          </p:sp>
          <p:sp>
            <p:nvSpPr>
              <p:cNvPr id="48" name="สี่เหลี่ยมผืนผ้ามุมมน 47"/>
              <p:cNvSpPr/>
              <p:nvPr/>
            </p:nvSpPr>
            <p:spPr>
              <a:xfrm>
                <a:off x="1514531" y="2592309"/>
                <a:ext cx="3348225" cy="957003"/>
              </a:xfrm>
              <a:prstGeom prst="roundRect">
                <a:avLst>
                  <a:gd name="adj" fmla="val 8035"/>
                </a:avLst>
              </a:prstGeom>
              <a:noFill/>
              <a:ln w="38100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6400" name="Text Box 20"/>
            <p:cNvSpPr txBox="1">
              <a:spLocks noChangeArrowheads="1"/>
            </p:cNvSpPr>
            <p:nvPr/>
          </p:nvSpPr>
          <p:spPr bwMode="auto">
            <a:xfrm>
              <a:off x="6333396" y="2754764"/>
              <a:ext cx="2750316" cy="29700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h-TH" sz="2400" b="1">
                  <a:latin typeface="Browallia New" pitchFamily="34" charset="-34"/>
                </a:rPr>
                <a:t>ระบบสนับสนุนการปฏิบัติงาน</a:t>
              </a:r>
            </a:p>
            <a:p>
              <a:endParaRPr lang="th-TH" sz="200" b="1">
                <a:latin typeface="Browallia New" pitchFamily="34" charset="-34"/>
              </a:endParaRPr>
            </a:p>
            <a:p>
              <a:r>
                <a:rPr lang="th-TH" sz="2000">
                  <a:latin typeface="Browallia New" pitchFamily="34" charset="-34"/>
                </a:rPr>
                <a:t>- การเสริมสร้างขีดความสามารถของ</a:t>
              </a:r>
            </a:p>
            <a:p>
              <a:r>
                <a:rPr lang="th-TH" sz="2000">
                  <a:latin typeface="Browallia New" pitchFamily="34" charset="-34"/>
                </a:rPr>
                <a:t>  บุคลากรในการปฏิบัติงาน</a:t>
              </a:r>
            </a:p>
            <a:p>
              <a:r>
                <a:rPr lang="th-TH" sz="2000">
                  <a:latin typeface="Browallia New" pitchFamily="34" charset="-34"/>
                </a:rPr>
                <a:t>- การสนับสนุนทางวิชาการ </a:t>
              </a:r>
              <a:br>
                <a:rPr lang="th-TH" sz="2000">
                  <a:latin typeface="Browallia New" pitchFamily="34" charset="-34"/>
                </a:rPr>
              </a:br>
              <a:r>
                <a:rPr lang="th-TH" sz="2000">
                  <a:latin typeface="Browallia New" pitchFamily="34" charset="-34"/>
                </a:rPr>
                <a:t>   เทคโนโลยี</a:t>
              </a:r>
            </a:p>
            <a:p>
              <a:r>
                <a:rPr lang="th-TH" sz="2000">
                  <a:latin typeface="Browallia New" pitchFamily="34" charset="-34"/>
                </a:rPr>
                <a:t>  สารสนเทศ การสื่อสาร/ และการ</a:t>
              </a:r>
            </a:p>
            <a:p>
              <a:r>
                <a:rPr lang="th-TH" sz="2000">
                  <a:latin typeface="Browallia New" pitchFamily="34" charset="-34"/>
                </a:rPr>
                <a:t>  ประชาสัมพันธ์เผยแพร่</a:t>
              </a:r>
            </a:p>
            <a:p>
              <a:r>
                <a:rPr lang="th-TH" sz="2000">
                  <a:latin typeface="Browallia New" pitchFamily="34" charset="-34"/>
                </a:rPr>
                <a:t>- การติดตามประเมินผล</a:t>
              </a:r>
            </a:p>
            <a:p>
              <a:r>
                <a:rPr lang="th-TH" sz="2000">
                  <a:latin typeface="Browallia New" pitchFamily="34" charset="-34"/>
                </a:rPr>
                <a:t>  </a:t>
              </a:r>
            </a:p>
          </p:txBody>
        </p:sp>
      </p:grpSp>
      <p:sp>
        <p:nvSpPr>
          <p:cNvPr id="49" name="ลูกศรลง 48"/>
          <p:cNvSpPr/>
          <p:nvPr/>
        </p:nvSpPr>
        <p:spPr>
          <a:xfrm>
            <a:off x="4387850" y="2382838"/>
            <a:ext cx="315913" cy="1300162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solidFill>
                <a:prstClr val="white"/>
              </a:solidFill>
            </a:endParaRPr>
          </a:p>
        </p:txBody>
      </p:sp>
      <p:sp>
        <p:nvSpPr>
          <p:cNvPr id="50" name="ลูกศรลง 49"/>
          <p:cNvSpPr/>
          <p:nvPr/>
        </p:nvSpPr>
        <p:spPr>
          <a:xfrm rot="16200000">
            <a:off x="2943226" y="3906837"/>
            <a:ext cx="317500" cy="422275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solidFill>
                <a:prstClr val="white"/>
              </a:solidFill>
            </a:endParaRPr>
          </a:p>
        </p:txBody>
      </p:sp>
      <p:sp>
        <p:nvSpPr>
          <p:cNvPr id="51" name="ลูกศรลง 50"/>
          <p:cNvSpPr/>
          <p:nvPr/>
        </p:nvSpPr>
        <p:spPr>
          <a:xfrm rot="5400000" flipH="1">
            <a:off x="5870576" y="3906837"/>
            <a:ext cx="317500" cy="422275"/>
          </a:xfrm>
          <a:prstGeom prst="downArrow">
            <a:avLst/>
          </a:prstGeom>
          <a:solidFill>
            <a:srgbClr val="FFC000"/>
          </a:solidFill>
          <a:ln w="28575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h-TH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ตัวเมือง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ตัวเมือง</Template>
  <TotalTime>130</TotalTime>
  <Words>602</Words>
  <Application>Microsoft Office PowerPoint</Application>
  <PresentationFormat>On-screen Show (4:3)</PresentationFormat>
  <Paragraphs>130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Calibri Light</vt:lpstr>
      <vt:lpstr>Angsana New</vt:lpstr>
      <vt:lpstr>Arial</vt:lpstr>
      <vt:lpstr>Calibri</vt:lpstr>
      <vt:lpstr>Browallia New</vt:lpstr>
      <vt:lpstr>ตัวเมือง</vt:lpstr>
      <vt:lpstr>ตัวเมือง</vt:lpstr>
      <vt:lpstr>ตัวเมือง</vt:lpstr>
      <vt:lpstr>ตัวเมือง</vt:lpstr>
      <vt:lpstr>Slide 1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Janejirat</dc:creator>
  <cp:lastModifiedBy>Research</cp:lastModifiedBy>
  <cp:revision>125</cp:revision>
  <dcterms:created xsi:type="dcterms:W3CDTF">2016-10-12T11:55:11Z</dcterms:created>
  <dcterms:modified xsi:type="dcterms:W3CDTF">2016-10-13T04:40:49Z</dcterms:modified>
</cp:coreProperties>
</file>