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6" r:id="rId3"/>
    <p:sldId id="265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38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7416C-AB4A-4E1A-BD2D-507A7E1040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DF38EE-49F8-4754-97D4-E37A46AE97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64A4F5-80A4-4A13-9451-9C4F5F1D2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563E9-5507-4957-B9BC-7EBC1CE8A967}" type="datetimeFigureOut">
              <a:rPr lang="th-TH" smtClean="0"/>
              <a:t>06/12/62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977201-E122-4514-9A02-E8152ABC1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512911-8D9C-47C8-BA7A-EC66D20F1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66F62-2D79-46BC-B557-873BDB35C86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69096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A07AD-AA2F-4088-A1F5-4E066853A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3FCB69-E8D7-4642-B559-E5D7F39452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206BEF-74B1-4101-8C11-D3D62E6D4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563E9-5507-4957-B9BC-7EBC1CE8A967}" type="datetimeFigureOut">
              <a:rPr lang="th-TH" smtClean="0"/>
              <a:t>06/12/62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100C5D-1657-4725-9051-834A3291D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AEE1CC-5396-4F1F-9859-9513824C1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66F62-2D79-46BC-B557-873BDB35C86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73412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B1C32C-A1A3-417E-B723-D06DFBA357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A25705-DAA5-4002-BBCD-857300C3F3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D9B551-A6D3-401A-9DD2-6AE6B7169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563E9-5507-4957-B9BC-7EBC1CE8A967}" type="datetimeFigureOut">
              <a:rPr lang="th-TH" smtClean="0"/>
              <a:t>06/12/62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66DB25-D4A7-421A-B512-0013B2580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1D6352-99F1-4990-BB99-FF5348768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66F62-2D79-46BC-B557-873BDB35C86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25755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EB548-AF79-4C5E-A271-3DCC27DDF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469348-1BD0-445C-B65A-505D86735A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17A41C-3911-410F-A9FA-5ECA919B1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563E9-5507-4957-B9BC-7EBC1CE8A967}" type="datetimeFigureOut">
              <a:rPr lang="th-TH" smtClean="0"/>
              <a:t>06/12/62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67266B-6EEC-41A8-84AD-B742D181D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5826FB-CC2E-426C-9B8A-6BBF084CC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66F62-2D79-46BC-B557-873BDB35C86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98787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1497C-D7C7-4D5E-9E68-528BF97E9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EC5D90-1DB7-4018-8F70-1D63AD9DB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F92A00-8CCC-43CB-A3C4-086D4297B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563E9-5507-4957-B9BC-7EBC1CE8A967}" type="datetimeFigureOut">
              <a:rPr lang="th-TH" smtClean="0"/>
              <a:t>06/12/62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02DCDB-6006-49F2-BE61-41E9D9904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EDF3BF-AACF-490A-B0C8-9058AFA14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66F62-2D79-46BC-B557-873BDB35C86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96637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6EE66-F827-4DF7-890E-88B2476B3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DF5491-7F45-48D7-812E-31D4BB10F6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0374FF-3A27-455B-BA9D-04EE606B94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283F06-C423-4ABE-8724-6E31D07E0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563E9-5507-4957-B9BC-7EBC1CE8A967}" type="datetimeFigureOut">
              <a:rPr lang="th-TH" smtClean="0"/>
              <a:t>06/12/62</a:t>
            </a:fld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759362-CEF9-4F36-99F7-495172187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8826F8-A9B0-45B4-83B6-610FB71BD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66F62-2D79-46BC-B557-873BDB35C86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49986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03948-0627-4E3D-B6F0-2CF9612125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B8DA4A-2201-440A-B0DB-1BF52B192B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3FF4F6-7D66-4796-9360-D8CA290845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012CD1-66DF-41EC-8AA1-07A8F9776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6ED656-6A47-425F-877F-E67821BA57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F61D421-2748-4982-9E73-45EBE2B01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563E9-5507-4957-B9BC-7EBC1CE8A967}" type="datetimeFigureOut">
              <a:rPr lang="th-TH" smtClean="0"/>
              <a:t>06/12/62</a:t>
            </a:fld>
            <a:endParaRPr lang="th-T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12F7AF-E83E-4FF7-87A0-C674B5826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7080A4D-CA7B-49F7-BA95-7B04AE3EE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66F62-2D79-46BC-B557-873BDB35C86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85813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15395-DE6D-4FA5-8A0E-13E48E638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3ED6F8-8F22-4853-BBD6-13E917AE7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563E9-5507-4957-B9BC-7EBC1CE8A967}" type="datetimeFigureOut">
              <a:rPr lang="th-TH" smtClean="0"/>
              <a:t>06/12/62</a:t>
            </a:fld>
            <a:endParaRPr lang="th-T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39402D-3526-4E22-BE5A-DC02BC635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DCE3D2-B317-4F37-95B5-DBED3C0CE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66F62-2D79-46BC-B557-873BDB35C86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78958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FB5F76-10ED-450C-8C47-1EA5841CA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563E9-5507-4957-B9BC-7EBC1CE8A967}" type="datetimeFigureOut">
              <a:rPr lang="th-TH" smtClean="0"/>
              <a:t>06/12/62</a:t>
            </a:fld>
            <a:endParaRPr lang="th-T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01F54A-A984-4CE5-982C-2A76BB793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987EE0-E26A-4E37-9470-CDF55E893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66F62-2D79-46BC-B557-873BDB35C86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7539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1D739-E5DC-417D-85FE-5B361313E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D52EF5-849A-446E-9CC4-740E16403B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86AC39-F22C-49B0-AADC-35F22F5DB4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817A4E-1091-49E0-951E-B150BFAB0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563E9-5507-4957-B9BC-7EBC1CE8A967}" type="datetimeFigureOut">
              <a:rPr lang="th-TH" smtClean="0"/>
              <a:t>06/12/62</a:t>
            </a:fld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191736-A887-4571-B05A-8BFE42EF0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D97DA1-196E-4432-9323-8A5AD94CC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66F62-2D79-46BC-B557-873BDB35C86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20781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AF025-7E58-48D6-B163-3CC48561C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D64FC0-2D06-4DB6-983E-3514B34624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7C8A62-E270-4F1C-88FE-14A6EC4DF7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F65C6B-53D2-40EC-BABD-34840591A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563E9-5507-4957-B9BC-7EBC1CE8A967}" type="datetimeFigureOut">
              <a:rPr lang="th-TH" smtClean="0"/>
              <a:t>06/12/62</a:t>
            </a:fld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E09AD5-4D51-452F-A3FA-CE017A526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1FFD0D-7B35-4978-B132-68BB3213D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66F62-2D79-46BC-B557-873BDB35C86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07431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CE1C51-175D-4602-9308-0707AD2DC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0EA977-DF5E-4424-A135-88C695F426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F05950-61C9-4F68-8170-A06F67F303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A563E9-5507-4957-B9BC-7EBC1CE8A967}" type="datetimeFigureOut">
              <a:rPr lang="th-TH" smtClean="0"/>
              <a:t>06/12/62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9FA34B-AB42-4D09-A9CC-27FF8CDF5C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6A2849-23DD-4CFC-8BD6-B85BF6D707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366F62-2D79-46BC-B557-873BDB35C86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88968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รูปภาพ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1" name="รูปภาพ 10"/>
          <p:cNvPicPr>
            <a:picLocks noChangeAspect="1"/>
          </p:cNvPicPr>
          <p:nvPr/>
        </p:nvPicPr>
        <p:blipFill rotWithShape="1">
          <a:blip r:embed="rId3"/>
          <a:srcRect t="15184"/>
          <a:stretch/>
        </p:blipFill>
        <p:spPr>
          <a:xfrm>
            <a:off x="2273971" y="1636295"/>
            <a:ext cx="7591926" cy="3428999"/>
          </a:xfrm>
          <a:prstGeom prst="rect">
            <a:avLst/>
          </a:prstGeom>
        </p:spPr>
      </p:pic>
      <p:pic>
        <p:nvPicPr>
          <p:cNvPr id="12" name="รูปภาพ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8726" y="3723015"/>
            <a:ext cx="2518611" cy="1198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96107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รูปภาพ 11"/>
          <p:cNvPicPr>
            <a:picLocks noChangeAspect="1"/>
          </p:cNvPicPr>
          <p:nvPr/>
        </p:nvPicPr>
        <p:blipFill rotWithShape="1">
          <a:blip r:embed="rId2"/>
          <a:srcRect l="18454" t="25328" r="18290" b="39927"/>
          <a:stretch/>
        </p:blipFill>
        <p:spPr>
          <a:xfrm>
            <a:off x="192505" y="122492"/>
            <a:ext cx="11790948" cy="141972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F802930-B369-48B8-85EE-0EEA053E833B}"/>
              </a:ext>
            </a:extLst>
          </p:cNvPr>
          <p:cNvSpPr txBox="1">
            <a:spLocks/>
          </p:cNvSpPr>
          <p:nvPr/>
        </p:nvSpPr>
        <p:spPr>
          <a:xfrm>
            <a:off x="838200" y="391004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กลุ่ม – ระดมความคิด และสรุป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0641C37-E859-41C0-A795-E5F762441A89}"/>
              </a:ext>
            </a:extLst>
          </p:cNvPr>
          <p:cNvSpPr/>
          <p:nvPr/>
        </p:nvSpPr>
        <p:spPr>
          <a:xfrm>
            <a:off x="2447925" y="1621681"/>
            <a:ext cx="1524000" cy="1524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1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EFE4BF-1C57-46DF-85C2-51CBAEFE6E53}"/>
              </a:ext>
            </a:extLst>
          </p:cNvPr>
          <p:cNvSpPr/>
          <p:nvPr/>
        </p:nvSpPr>
        <p:spPr>
          <a:xfrm>
            <a:off x="2447925" y="3334114"/>
            <a:ext cx="1524000" cy="1524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2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E202F55-9CC3-4F20-8C36-102F3E20BB1C}"/>
              </a:ext>
            </a:extLst>
          </p:cNvPr>
          <p:cNvSpPr/>
          <p:nvPr/>
        </p:nvSpPr>
        <p:spPr>
          <a:xfrm>
            <a:off x="2447925" y="5046547"/>
            <a:ext cx="1524000" cy="1524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3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481B5BD-6BDB-4E00-8532-8619511B87CF}"/>
              </a:ext>
            </a:extLst>
          </p:cNvPr>
          <p:cNvSpPr/>
          <p:nvPr/>
        </p:nvSpPr>
        <p:spPr>
          <a:xfrm>
            <a:off x="4118754" y="1635522"/>
            <a:ext cx="2120121" cy="1524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th-TH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ปัญหาที่ 1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76A1BA6-AE3B-46F7-8B1F-F4ED2074B9D7}"/>
              </a:ext>
            </a:extLst>
          </p:cNvPr>
          <p:cNvSpPr/>
          <p:nvPr/>
        </p:nvSpPr>
        <p:spPr>
          <a:xfrm>
            <a:off x="4118754" y="3347955"/>
            <a:ext cx="2120121" cy="1524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th-TH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ปัญหาที่ 2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1DDB453-7338-4BEE-A2D3-79508769713B}"/>
              </a:ext>
            </a:extLst>
          </p:cNvPr>
          <p:cNvSpPr/>
          <p:nvPr/>
        </p:nvSpPr>
        <p:spPr>
          <a:xfrm>
            <a:off x="4118754" y="5060388"/>
            <a:ext cx="2120121" cy="1524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th-TH" sz="40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ปัญหาที่ 3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1A37418-0F4C-4524-BD05-2A2E632FBBF4}"/>
              </a:ext>
            </a:extLst>
          </p:cNvPr>
          <p:cNvSpPr/>
          <p:nvPr/>
        </p:nvSpPr>
        <p:spPr>
          <a:xfrm>
            <a:off x="6705828" y="1602833"/>
            <a:ext cx="2120121" cy="1524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457200" indent="-457200">
              <a:buFontTx/>
              <a:buChar char="-"/>
            </a:pPr>
            <a:r>
              <a:rPr lang="th-TH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วิธีแก้ 1</a:t>
            </a:r>
          </a:p>
          <a:p>
            <a:pPr marL="457200" indent="-457200">
              <a:buFontTx/>
              <a:buChar char="-"/>
            </a:pPr>
            <a:r>
              <a:rPr lang="th-TH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วิธีแก้ 2</a:t>
            </a:r>
          </a:p>
          <a:p>
            <a:pPr marL="457200" indent="-457200">
              <a:buFontTx/>
              <a:buChar char="-"/>
            </a:pPr>
            <a:r>
              <a:rPr lang="th-TH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วิธีแก้ 3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FD7E71C-E609-45D0-BE61-17979B745CD4}"/>
              </a:ext>
            </a:extLst>
          </p:cNvPr>
          <p:cNvSpPr/>
          <p:nvPr/>
        </p:nvSpPr>
        <p:spPr>
          <a:xfrm>
            <a:off x="6705829" y="3301425"/>
            <a:ext cx="2120121" cy="1524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457200" indent="-457200">
              <a:buFontTx/>
              <a:buChar char="-"/>
            </a:pPr>
            <a:r>
              <a:rPr lang="th-TH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วิธีแก้ 1</a:t>
            </a:r>
          </a:p>
          <a:p>
            <a:pPr marL="457200" indent="-457200">
              <a:buFontTx/>
              <a:buChar char="-"/>
            </a:pPr>
            <a:r>
              <a:rPr lang="th-TH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วิธีแก้ 2</a:t>
            </a:r>
          </a:p>
          <a:p>
            <a:pPr marL="457200" indent="-457200">
              <a:buFontTx/>
              <a:buChar char="-"/>
            </a:pPr>
            <a:r>
              <a:rPr lang="th-TH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วิธีแก้ 3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430F8EE-9DCE-45F8-B722-71AAA2FAAFE4}"/>
              </a:ext>
            </a:extLst>
          </p:cNvPr>
          <p:cNvSpPr/>
          <p:nvPr/>
        </p:nvSpPr>
        <p:spPr>
          <a:xfrm>
            <a:off x="6705829" y="5046911"/>
            <a:ext cx="2120121" cy="1524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457200" indent="-457200">
              <a:buFontTx/>
              <a:buChar char="-"/>
            </a:pPr>
            <a:r>
              <a:rPr lang="th-TH" sz="32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วิธีแก้ 1</a:t>
            </a:r>
          </a:p>
          <a:p>
            <a:pPr marL="457200" indent="-457200">
              <a:buFontTx/>
              <a:buChar char="-"/>
            </a:pPr>
            <a:r>
              <a:rPr lang="th-TH" sz="32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วิธีแก้ 2</a:t>
            </a:r>
          </a:p>
          <a:p>
            <a:pPr marL="457200" indent="-457200">
              <a:buFontTx/>
              <a:buChar char="-"/>
            </a:pPr>
            <a:r>
              <a:rPr lang="th-TH" sz="32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วิธีแก้ 3</a:t>
            </a:r>
          </a:p>
        </p:txBody>
      </p:sp>
      <p:pic>
        <p:nvPicPr>
          <p:cNvPr id="15" name="รูปภาพ 14"/>
          <p:cNvPicPr>
            <a:picLocks noChangeAspect="1"/>
          </p:cNvPicPr>
          <p:nvPr/>
        </p:nvPicPr>
        <p:blipFill rotWithShape="1">
          <a:blip r:embed="rId3"/>
          <a:srcRect r="59352" b="68499"/>
          <a:stretch/>
        </p:blipFill>
        <p:spPr>
          <a:xfrm>
            <a:off x="0" y="1"/>
            <a:ext cx="1019229" cy="1106904"/>
          </a:xfrm>
          <a:prstGeom prst="rect">
            <a:avLst/>
          </a:prstGeom>
        </p:spPr>
      </p:pic>
      <p:pic>
        <p:nvPicPr>
          <p:cNvPr id="16" name="รูปภาพ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2840" y="4703599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1423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3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/>
          <p:cNvPicPr>
            <a:picLocks noChangeAspect="1"/>
          </p:cNvPicPr>
          <p:nvPr/>
        </p:nvPicPr>
        <p:blipFill rotWithShape="1">
          <a:blip r:embed="rId2"/>
          <a:srcRect l="18454" t="25328" r="18290" b="39927"/>
          <a:stretch/>
        </p:blipFill>
        <p:spPr>
          <a:xfrm>
            <a:off x="192505" y="339064"/>
            <a:ext cx="11790948" cy="141972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D60EA74-8E6F-461D-838F-349F97723B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7213" y="362300"/>
            <a:ext cx="11497574" cy="1396491"/>
          </a:xfrm>
        </p:spPr>
        <p:txBody>
          <a:bodyPr>
            <a:normAutofit/>
          </a:bodyPr>
          <a:lstStyle/>
          <a:p>
            <a:r>
              <a:rPr lang="th-TH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ปัญหาหลักของการพัฒนาที่ยั่งยืน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35176B-E4F3-4411-B1D3-DF7408F28D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15396"/>
            <a:ext cx="9144000" cy="3364301"/>
          </a:xfrm>
        </p:spPr>
        <p:txBody>
          <a:bodyPr>
            <a:normAutofit/>
          </a:bodyPr>
          <a:lstStyle/>
          <a:p>
            <a:pPr marL="457200" indent="-457200" algn="l">
              <a:buAutoNum type="arabicPeriod"/>
            </a:pPr>
            <a:r>
              <a:rPr lang="th-TH" sz="6600" b="1" dirty="0">
                <a:latin typeface="TH Baijam" panose="02000506000000020004" pitchFamily="2" charset="-34"/>
                <a:cs typeface="TH Baijam" panose="02000506000000020004" pitchFamily="2" charset="-34"/>
              </a:rPr>
              <a:t> ขาดเป้าหมายร่วมกัน</a:t>
            </a:r>
          </a:p>
          <a:p>
            <a:pPr marL="457200" indent="-457200" algn="l">
              <a:buAutoNum type="arabicPeriod"/>
            </a:pPr>
            <a:r>
              <a:rPr lang="th-TH" sz="6600" b="1" dirty="0">
                <a:latin typeface="TH Baijam" panose="02000506000000020004" pitchFamily="2" charset="-34"/>
                <a:cs typeface="TH Baijam" panose="02000506000000020004" pitchFamily="2" charset="-34"/>
              </a:rPr>
              <a:t> คนทำไม่ได้คิด คนคิดไม่ได้ทำ</a:t>
            </a:r>
          </a:p>
          <a:p>
            <a:pPr marL="457200" indent="-457200" algn="l">
              <a:buAutoNum type="arabicPeriod"/>
            </a:pPr>
            <a:r>
              <a:rPr lang="th-TH" sz="6600" b="1" dirty="0">
                <a:latin typeface="TH Baijam" panose="02000506000000020004" pitchFamily="2" charset="-34"/>
                <a:cs typeface="TH Baijam" panose="02000506000000020004" pitchFamily="2" charset="-34"/>
              </a:rPr>
              <a:t> คิดแบบแยกส่วน</a:t>
            </a:r>
          </a:p>
        </p:txBody>
      </p:sp>
      <p:pic>
        <p:nvPicPr>
          <p:cNvPr id="6" name="รูปภาพ 5"/>
          <p:cNvPicPr>
            <a:picLocks noChangeAspect="1"/>
          </p:cNvPicPr>
          <p:nvPr/>
        </p:nvPicPr>
        <p:blipFill rotWithShape="1">
          <a:blip r:embed="rId3"/>
          <a:srcRect r="59352" b="68499"/>
          <a:stretch/>
        </p:blipFill>
        <p:spPr>
          <a:xfrm>
            <a:off x="0" y="1"/>
            <a:ext cx="1517767" cy="1648326"/>
          </a:xfrm>
          <a:prstGeom prst="rect">
            <a:avLst/>
          </a:prstGeom>
        </p:spPr>
      </p:pic>
      <p:pic>
        <p:nvPicPr>
          <p:cNvPr id="8" name="รูปภาพ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2840" y="4703599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8692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/>
          <p:cNvPicPr>
            <a:picLocks noChangeAspect="1"/>
          </p:cNvPicPr>
          <p:nvPr/>
        </p:nvPicPr>
        <p:blipFill rotWithShape="1">
          <a:blip r:embed="rId2"/>
          <a:srcRect l="18454" t="25328" r="18290" b="39927"/>
          <a:stretch/>
        </p:blipFill>
        <p:spPr>
          <a:xfrm>
            <a:off x="192505" y="339064"/>
            <a:ext cx="11790948" cy="141972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D60EA74-8E6F-461D-838F-349F97723B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7213" y="362300"/>
            <a:ext cx="11497574" cy="1396491"/>
          </a:xfrm>
        </p:spPr>
        <p:txBody>
          <a:bodyPr>
            <a:normAutofit/>
          </a:bodyPr>
          <a:lstStyle/>
          <a:p>
            <a:r>
              <a:rPr lang="th-TH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คุณภาพของคน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35176B-E4F3-4411-B1D3-DF7408F28D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10860"/>
            <a:ext cx="9144000" cy="3364301"/>
          </a:xfrm>
        </p:spPr>
        <p:txBody>
          <a:bodyPr>
            <a:normAutofit/>
          </a:bodyPr>
          <a:lstStyle/>
          <a:p>
            <a:pPr marL="457200" indent="-457200" algn="l">
              <a:buAutoNum type="arabicPeriod"/>
            </a:pPr>
            <a:r>
              <a:rPr lang="th-TH" sz="6600" b="1" dirty="0">
                <a:latin typeface="TH Baijam" panose="02000506000000020004" pitchFamily="2" charset="-34"/>
                <a:cs typeface="TH Baijam" panose="02000506000000020004" pitchFamily="2" charset="-34"/>
              </a:rPr>
              <a:t> พึ่งพาตนเอง</a:t>
            </a:r>
          </a:p>
          <a:p>
            <a:pPr marL="457200" indent="-457200" algn="l">
              <a:buAutoNum type="arabicPeriod"/>
            </a:pPr>
            <a:r>
              <a:rPr lang="th-TH" sz="6600" b="1" dirty="0">
                <a:latin typeface="TH Baijam" panose="02000506000000020004" pitchFamily="2" charset="-34"/>
                <a:cs typeface="TH Baijam" panose="02000506000000020004" pitchFamily="2" charset="-34"/>
              </a:rPr>
              <a:t> คิดรอบด้าน</a:t>
            </a:r>
          </a:p>
          <a:p>
            <a:pPr marL="457200" indent="-457200" algn="l">
              <a:buAutoNum type="arabicPeriod"/>
            </a:pPr>
            <a:r>
              <a:rPr lang="th-TH" sz="6600" b="1" dirty="0">
                <a:latin typeface="TH Baijam" panose="02000506000000020004" pitchFamily="2" charset="-34"/>
                <a:cs typeface="TH Baijam" panose="02000506000000020004" pitchFamily="2" charset="-34"/>
              </a:rPr>
              <a:t> ปัญหาจากจุดเล็ก</a:t>
            </a:r>
          </a:p>
        </p:txBody>
      </p:sp>
      <p:pic>
        <p:nvPicPr>
          <p:cNvPr id="5" name="รูปภาพ 4"/>
          <p:cNvPicPr>
            <a:picLocks noChangeAspect="1"/>
          </p:cNvPicPr>
          <p:nvPr/>
        </p:nvPicPr>
        <p:blipFill rotWithShape="1">
          <a:blip r:embed="rId3"/>
          <a:srcRect r="59352" b="68499"/>
          <a:stretch/>
        </p:blipFill>
        <p:spPr>
          <a:xfrm>
            <a:off x="0" y="1"/>
            <a:ext cx="1517767" cy="1648326"/>
          </a:xfrm>
          <a:prstGeom prst="rect">
            <a:avLst/>
          </a:prstGeom>
        </p:spPr>
      </p:pic>
      <p:pic>
        <p:nvPicPr>
          <p:cNvPr id="6" name="รูปภาพ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2840" y="4703599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870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/>
          <p:cNvPicPr>
            <a:picLocks noChangeAspect="1"/>
          </p:cNvPicPr>
          <p:nvPr/>
        </p:nvPicPr>
        <p:blipFill rotWithShape="1">
          <a:blip r:embed="rId2"/>
          <a:srcRect l="18454" t="25328" r="18290" b="39927"/>
          <a:stretch/>
        </p:blipFill>
        <p:spPr>
          <a:xfrm>
            <a:off x="204537" y="122495"/>
            <a:ext cx="11790948" cy="141972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B53DCEB-D4B3-4174-9EFE-AA6E3F5C4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9311" y="312245"/>
            <a:ext cx="11507637" cy="1325563"/>
          </a:xfrm>
        </p:spPr>
        <p:txBody>
          <a:bodyPr>
            <a:normAutofit/>
          </a:bodyPr>
          <a:lstStyle/>
          <a:p>
            <a:r>
              <a:rPr lang="th-TH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กรอบแนวคิด </a:t>
            </a:r>
            <a:r>
              <a:rPr lang="en-US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 Smart A4</a:t>
            </a:r>
            <a:endParaRPr lang="th-TH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Fah kwang" panose="02000506000000020004" pitchFamily="2" charset="-34"/>
              <a:cs typeface="TH Fah kwang" panose="02000506000000020004" pitchFamily="2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B5AE2-CD0F-4E41-A17D-1BFBACFED4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8800"/>
            <a:ext cx="10515600" cy="5538158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800" b="1" dirty="0">
                <a:latin typeface="TH Baijam" panose="02000506000000020004" pitchFamily="2" charset="-34"/>
                <a:cs typeface="TH Baijam" panose="02000506000000020004" pitchFamily="2" charset="-34"/>
              </a:rPr>
              <a:t>Smart A4 </a:t>
            </a:r>
            <a:endParaRPr lang="th-TH" sz="4800" b="1" dirty="0">
              <a:latin typeface="TH Baijam" panose="02000506000000020004" pitchFamily="2" charset="-34"/>
              <a:cs typeface="TH Baijam" panose="02000506000000020004" pitchFamily="2" charset="-34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th-TH" sz="4800" b="1" dirty="0">
                <a:latin typeface="TH Baijam" panose="02000506000000020004" pitchFamily="2" charset="-34"/>
                <a:cs typeface="TH Baijam" panose="02000506000000020004" pitchFamily="2" charset="-34"/>
              </a:rPr>
              <a:t>เป็น “เครื่องมือ” ใช้สร้างเป้าหมายร่วม 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th-TH" sz="4800" b="1" dirty="0">
                <a:latin typeface="TH Baijam" panose="02000506000000020004" pitchFamily="2" charset="-34"/>
                <a:cs typeface="TH Baijam" panose="02000506000000020004" pitchFamily="2" charset="-34"/>
              </a:rPr>
              <a:t>ให้คนทำเป็นคนคิด 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th-TH" sz="4800" b="1" dirty="0">
                <a:latin typeface="TH Baijam" panose="02000506000000020004" pitchFamily="2" charset="-34"/>
                <a:cs typeface="TH Baijam" panose="02000506000000020004" pitchFamily="2" charset="-34"/>
              </a:rPr>
              <a:t>คิดอย่างเป็นระบบ 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th-TH" sz="4800" b="1" dirty="0">
                <a:latin typeface="TH Baijam" panose="02000506000000020004" pitchFamily="2" charset="-34"/>
                <a:cs typeface="TH Baijam" panose="02000506000000020004" pitchFamily="2" charset="-34"/>
              </a:rPr>
              <a:t>วิเคราะห์ปัญหารอบด้าน 360 องศา 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th-TH" sz="4800" b="1" dirty="0">
                <a:latin typeface="TH Baijam" panose="02000506000000020004" pitchFamily="2" charset="-34"/>
                <a:cs typeface="TH Baijam" panose="02000506000000020004" pitchFamily="2" charset="-34"/>
              </a:rPr>
              <a:t>แต่ “แก้ที่จุดเล็ก” 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th-TH" sz="4800" b="1" dirty="0">
                <a:latin typeface="TH Baijam" panose="02000506000000020004" pitchFamily="2" charset="-34"/>
                <a:cs typeface="TH Baijam" panose="02000506000000020004" pitchFamily="2" charset="-34"/>
              </a:rPr>
              <a:t>เฉพาะปัญหาที่ “แก้ง่าย ส่งผลมาก”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th-TH" sz="4800" b="1" dirty="0">
                <a:latin typeface="TH Baijam" panose="02000506000000020004" pitchFamily="2" charset="-34"/>
                <a:cs typeface="TH Baijam" panose="02000506000000020004" pitchFamily="2" charset="-34"/>
              </a:rPr>
              <a:t>นั่นก็คือ “การพึ่งตนเอง”</a:t>
            </a:r>
          </a:p>
        </p:txBody>
      </p:sp>
      <p:pic>
        <p:nvPicPr>
          <p:cNvPr id="5" name="รูปภาพ 4"/>
          <p:cNvPicPr>
            <a:picLocks noChangeAspect="1"/>
          </p:cNvPicPr>
          <p:nvPr/>
        </p:nvPicPr>
        <p:blipFill rotWithShape="1">
          <a:blip r:embed="rId3"/>
          <a:srcRect r="59352" b="68499"/>
          <a:stretch/>
        </p:blipFill>
        <p:spPr>
          <a:xfrm>
            <a:off x="0" y="1"/>
            <a:ext cx="1218645" cy="1323473"/>
          </a:xfrm>
          <a:prstGeom prst="rect">
            <a:avLst/>
          </a:prstGeom>
        </p:spPr>
      </p:pic>
      <p:pic>
        <p:nvPicPr>
          <p:cNvPr id="6" name="รูปภาพ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2840" y="4703599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111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/>
          <p:cNvPicPr>
            <a:picLocks noChangeAspect="1"/>
          </p:cNvPicPr>
          <p:nvPr/>
        </p:nvPicPr>
        <p:blipFill rotWithShape="1">
          <a:blip r:embed="rId2"/>
          <a:srcRect l="18454" t="25328" r="18290" b="39927"/>
          <a:stretch/>
        </p:blipFill>
        <p:spPr>
          <a:xfrm>
            <a:off x="192505" y="339064"/>
            <a:ext cx="11790948" cy="141972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5256BA6-B05F-44D3-ABD3-1E6B41CCF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55703"/>
            <a:ext cx="10515600" cy="1325563"/>
          </a:xfrm>
        </p:spPr>
        <p:txBody>
          <a:bodyPr>
            <a:normAutofit/>
          </a:bodyPr>
          <a:lstStyle/>
          <a:p>
            <a:r>
              <a:rPr lang="th-TH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ขั้นตอน</a:t>
            </a:r>
            <a:r>
              <a:rPr lang="th-TH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การทำ</a:t>
            </a:r>
            <a:r>
              <a:rPr lang="th-TH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 </a:t>
            </a:r>
            <a:r>
              <a:rPr lang="en-US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Smart A4</a:t>
            </a:r>
            <a:endParaRPr lang="th-TH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Fah kwang" panose="02000506000000020004" pitchFamily="2" charset="-34"/>
              <a:cs typeface="TH Fah kwang" panose="02000506000000020004" pitchFamily="2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67D9C8-16D5-45A3-B23A-D39FC42B18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4701" y="2161736"/>
            <a:ext cx="6477000" cy="3769833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th-TH" sz="5400" b="1" dirty="0">
                <a:latin typeface="TH Baijam" panose="02000506000000020004" pitchFamily="2" charset="-34"/>
                <a:cs typeface="TH Baijam" panose="02000506000000020004" pitchFamily="2" charset="-34"/>
              </a:rPr>
              <a:t>1. กำหนดเป้าร่วม</a:t>
            </a:r>
          </a:p>
          <a:p>
            <a:pPr marL="0" indent="0">
              <a:spcBef>
                <a:spcPts val="0"/>
              </a:spcBef>
              <a:buNone/>
            </a:pPr>
            <a:r>
              <a:rPr lang="th-TH" sz="5400" b="1" dirty="0">
                <a:latin typeface="TH Baijam" panose="02000506000000020004" pitchFamily="2" charset="-34"/>
                <a:cs typeface="TH Baijam" panose="02000506000000020004" pitchFamily="2" charset="-34"/>
              </a:rPr>
              <a:t>		ชัด และ ท้าทาย</a:t>
            </a:r>
          </a:p>
          <a:p>
            <a:pPr marL="2873375">
              <a:spcBef>
                <a:spcPts val="0"/>
              </a:spcBef>
              <a:buFontTx/>
              <a:buChar char="-"/>
            </a:pPr>
            <a:r>
              <a:rPr lang="th-TH" sz="5400" b="1" dirty="0">
                <a:latin typeface="TH Baijam" panose="02000506000000020004" pitchFamily="2" charset="-34"/>
                <a:cs typeface="TH Baijam" panose="02000506000000020004" pitchFamily="2" charset="-34"/>
              </a:rPr>
              <a:t>ต้องการอะไร </a:t>
            </a:r>
            <a:r>
              <a:rPr lang="en-US" sz="5400" b="1" dirty="0">
                <a:latin typeface="TH Baijam" panose="02000506000000020004" pitchFamily="2" charset="-34"/>
                <a:cs typeface="TH Baijam" panose="02000506000000020004" pitchFamily="2" charset="-34"/>
              </a:rPr>
              <a:t>?</a:t>
            </a:r>
            <a:endParaRPr lang="th-TH" sz="5400" b="1" dirty="0">
              <a:latin typeface="TH Baijam" panose="02000506000000020004" pitchFamily="2" charset="-34"/>
              <a:cs typeface="TH Baijam" panose="02000506000000020004" pitchFamily="2" charset="-34"/>
            </a:endParaRPr>
          </a:p>
          <a:p>
            <a:pPr marL="2873375">
              <a:spcBef>
                <a:spcPts val="0"/>
              </a:spcBef>
              <a:buFontTx/>
              <a:buChar char="-"/>
            </a:pPr>
            <a:r>
              <a:rPr lang="th-TH" sz="5400" b="1" dirty="0">
                <a:latin typeface="TH Baijam" panose="02000506000000020004" pitchFamily="2" charset="-34"/>
                <a:cs typeface="TH Baijam" panose="02000506000000020004" pitchFamily="2" charset="-34"/>
              </a:rPr>
              <a:t>ต้องการเท่าไร </a:t>
            </a:r>
            <a:r>
              <a:rPr lang="en-US" sz="5400" b="1" dirty="0">
                <a:latin typeface="TH Baijam" panose="02000506000000020004" pitchFamily="2" charset="-34"/>
                <a:cs typeface="TH Baijam" panose="02000506000000020004" pitchFamily="2" charset="-34"/>
              </a:rPr>
              <a:t>?</a:t>
            </a:r>
            <a:endParaRPr lang="th-TH" sz="5400" b="1" dirty="0">
              <a:latin typeface="TH Baijam" panose="02000506000000020004" pitchFamily="2" charset="-34"/>
              <a:cs typeface="TH Baijam" panose="02000506000000020004" pitchFamily="2" charset="-34"/>
            </a:endParaRPr>
          </a:p>
          <a:p>
            <a:pPr marL="2873375">
              <a:spcBef>
                <a:spcPts val="0"/>
              </a:spcBef>
              <a:buFontTx/>
              <a:buChar char="-"/>
            </a:pPr>
            <a:r>
              <a:rPr lang="th-TH" sz="5400" b="1" dirty="0">
                <a:latin typeface="TH Baijam" panose="02000506000000020004" pitchFamily="2" charset="-34"/>
                <a:cs typeface="TH Baijam" panose="02000506000000020004" pitchFamily="2" charset="-34"/>
              </a:rPr>
              <a:t>ต้องการเมื่อไร </a:t>
            </a:r>
            <a:r>
              <a:rPr lang="en-US" sz="5400" b="1" dirty="0">
                <a:latin typeface="TH Baijam" panose="02000506000000020004" pitchFamily="2" charset="-34"/>
                <a:cs typeface="TH Baijam" panose="02000506000000020004" pitchFamily="2" charset="-34"/>
              </a:rPr>
              <a:t>?</a:t>
            </a:r>
            <a:endParaRPr lang="th-TH" sz="5400" b="1" dirty="0">
              <a:latin typeface="TH Baijam" panose="02000506000000020004" pitchFamily="2" charset="-34"/>
              <a:cs typeface="TH Baijam" panose="02000506000000020004" pitchFamily="2" charset="-34"/>
            </a:endParaRPr>
          </a:p>
        </p:txBody>
      </p:sp>
      <p:pic>
        <p:nvPicPr>
          <p:cNvPr id="5" name="รูปภาพ 4"/>
          <p:cNvPicPr>
            <a:picLocks noChangeAspect="1"/>
          </p:cNvPicPr>
          <p:nvPr/>
        </p:nvPicPr>
        <p:blipFill rotWithShape="1">
          <a:blip r:embed="rId3"/>
          <a:srcRect r="59352" b="68499"/>
          <a:stretch/>
        </p:blipFill>
        <p:spPr>
          <a:xfrm>
            <a:off x="0" y="1"/>
            <a:ext cx="1019229" cy="1106904"/>
          </a:xfrm>
          <a:prstGeom prst="rect">
            <a:avLst/>
          </a:prstGeom>
        </p:spPr>
      </p:pic>
      <p:pic>
        <p:nvPicPr>
          <p:cNvPr id="6" name="รูปภาพ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2840" y="4703599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2541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67D9C8-16D5-45A3-B23A-D39FC42B18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9229" y="2271844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h-TH" sz="5400" b="1" dirty="0">
                <a:latin typeface="TH Baijam" panose="02000506000000020004" pitchFamily="2" charset="-34"/>
                <a:cs typeface="TH Baijam" panose="02000506000000020004" pitchFamily="2" charset="-34"/>
              </a:rPr>
              <a:t>2. วิเคราะห์รอบด้าน 360 องศา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h-TH" sz="5400" b="1" dirty="0">
                <a:latin typeface="TH Baijam" panose="02000506000000020004" pitchFamily="2" charset="-34"/>
                <a:cs typeface="TH Baijam" panose="02000506000000020004" pitchFamily="2" charset="-34"/>
              </a:rPr>
              <a:t>	จาก 108 ปัญหา  คัดเหลือไม่เกิน 7 ปัญหา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BF0F7C4-1318-484D-94F4-F64D0AF7AB7C}"/>
              </a:ext>
            </a:extLst>
          </p:cNvPr>
          <p:cNvSpPr/>
          <p:nvPr/>
        </p:nvSpPr>
        <p:spPr>
          <a:xfrm>
            <a:off x="333554" y="4828888"/>
            <a:ext cx="11524891" cy="179429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ปัญหาแก้ไม่ยาก</a:t>
            </a:r>
          </a:p>
          <a:p>
            <a:pPr algn="ctr"/>
            <a:r>
              <a:rPr lang="th-TH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ที่ยากคือ...ไม่รู้ปัญหาอยู่ที่ไหน 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???</a:t>
            </a:r>
            <a:endParaRPr lang="th-TH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Fah kwang" panose="02000506000000020004" pitchFamily="2" charset="-34"/>
              <a:cs typeface="TH Fah kwang" panose="02000506000000020004" pitchFamily="2" charset="-34"/>
            </a:endParaRPr>
          </a:p>
        </p:txBody>
      </p:sp>
      <p:sp>
        <p:nvSpPr>
          <p:cNvPr id="5" name="ชื่อเรื่อง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6" name="รูปภาพ 5"/>
          <p:cNvPicPr>
            <a:picLocks noChangeAspect="1"/>
          </p:cNvPicPr>
          <p:nvPr/>
        </p:nvPicPr>
        <p:blipFill rotWithShape="1">
          <a:blip r:embed="rId2"/>
          <a:srcRect l="18454" t="25328" r="18290" b="39927"/>
          <a:stretch/>
        </p:blipFill>
        <p:spPr>
          <a:xfrm>
            <a:off x="192505" y="339064"/>
            <a:ext cx="11790948" cy="1419727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35256BA6-B05F-44D3-ABD3-1E6B41CCF5F3}"/>
              </a:ext>
            </a:extLst>
          </p:cNvPr>
          <p:cNvSpPr txBox="1">
            <a:spLocks/>
          </p:cNvSpPr>
          <p:nvPr/>
        </p:nvSpPr>
        <p:spPr>
          <a:xfrm>
            <a:off x="838200" y="65570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ขั้นตอนการทำ </a:t>
            </a:r>
            <a:r>
              <a:rPr lang="en-US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Smart A4 </a:t>
            </a:r>
            <a:r>
              <a:rPr lang="th-TH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(ต่อ)</a:t>
            </a:r>
          </a:p>
        </p:txBody>
      </p:sp>
      <p:pic>
        <p:nvPicPr>
          <p:cNvPr id="8" name="รูปภาพ 7"/>
          <p:cNvPicPr>
            <a:picLocks noChangeAspect="1"/>
          </p:cNvPicPr>
          <p:nvPr/>
        </p:nvPicPr>
        <p:blipFill rotWithShape="1">
          <a:blip r:embed="rId3"/>
          <a:srcRect r="59352" b="68499"/>
          <a:stretch/>
        </p:blipFill>
        <p:spPr>
          <a:xfrm>
            <a:off x="0" y="1"/>
            <a:ext cx="1019229" cy="1106904"/>
          </a:xfrm>
          <a:prstGeom prst="rect">
            <a:avLst/>
          </a:prstGeom>
        </p:spPr>
      </p:pic>
      <p:pic>
        <p:nvPicPr>
          <p:cNvPr id="9" name="รูปภาพ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3554" y="3784138"/>
            <a:ext cx="927187" cy="927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860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67D9C8-16D5-45A3-B23A-D39FC42B18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2679" y="2315537"/>
            <a:ext cx="5723627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h-TH" sz="5400" b="1" dirty="0">
                <a:latin typeface="TH Baijam" panose="02000506000000020004" pitchFamily="2" charset="-34"/>
                <a:cs typeface="TH Baijam" panose="02000506000000020004" pitchFamily="2" charset="-34"/>
              </a:rPr>
              <a:t>3. คัดเลือกปัญหา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h-TH" sz="5400" b="1" dirty="0">
                <a:latin typeface="TH Baijam" panose="02000506000000020004" pitchFamily="2" charset="-34"/>
                <a:cs typeface="TH Baijam" panose="02000506000000020004" pitchFamily="2" charset="-34"/>
              </a:rPr>
              <a:t>	ปัญหาที่แก้ได้ทันที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h-TH" sz="5400" b="1" dirty="0">
                <a:latin typeface="TH Baijam" panose="02000506000000020004" pitchFamily="2" charset="-34"/>
                <a:cs typeface="TH Baijam" panose="02000506000000020004" pitchFamily="2" charset="-34"/>
              </a:rPr>
              <a:t>	ใส่ </a:t>
            </a:r>
            <a:r>
              <a:rPr lang="th-TH" sz="5400" b="1" dirty="0">
                <a:latin typeface="TH Baijam" panose="02000506000000020004" pitchFamily="2" charset="-34"/>
                <a:cs typeface="TH Baijam" panose="02000506000000020004" pitchFamily="2" charset="-34"/>
                <a:sym typeface="Wingdings" panose="05000000000000000000" pitchFamily="2" charset="2"/>
              </a:rPr>
              <a:t>ที่ปัญหาเหล่านั้น</a:t>
            </a:r>
            <a:endParaRPr lang="th-TH" sz="5400" b="1" dirty="0">
              <a:latin typeface="TH Baijam" panose="02000506000000020004" pitchFamily="2" charset="-34"/>
              <a:cs typeface="TH Baijam" panose="02000506000000020004" pitchFamily="2" charset="-3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D4478D-E139-4B5B-B61F-9E946D779A10}"/>
              </a:ext>
            </a:extLst>
          </p:cNvPr>
          <p:cNvSpPr txBox="1"/>
          <p:nvPr/>
        </p:nvSpPr>
        <p:spPr>
          <a:xfrm>
            <a:off x="6572420" y="2297905"/>
            <a:ext cx="5262113" cy="397031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th-TH" sz="6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ปัญหา 4 ประเภท</a:t>
            </a:r>
          </a:p>
          <a:p>
            <a:pPr marL="685800" indent="-685800">
              <a:buFontTx/>
              <a:buChar char="-"/>
            </a:pPr>
            <a:r>
              <a:rPr lang="th-TH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.....โลกแตก</a:t>
            </a:r>
          </a:p>
          <a:p>
            <a:pPr marL="685800" indent="-685800">
              <a:buFontTx/>
              <a:buChar char="-"/>
            </a:pPr>
            <a:r>
              <a:rPr lang="th-TH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.....ให้คนอื่นแก้</a:t>
            </a:r>
          </a:p>
          <a:p>
            <a:pPr marL="685800" indent="-685800">
              <a:buFontTx/>
              <a:buChar char="-"/>
            </a:pPr>
            <a:r>
              <a:rPr lang="th-TH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.....แก้ได้ แต่ไม่ทัน</a:t>
            </a:r>
          </a:p>
          <a:p>
            <a:pPr marL="685800" indent="-685800">
              <a:buFontTx/>
              <a:buChar char="-"/>
            </a:pPr>
            <a:r>
              <a:rPr lang="th-TH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.....แก้ทัน</a:t>
            </a:r>
            <a:endParaRPr lang="th-TH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Fah kwang" panose="02000506000000020004" pitchFamily="2" charset="-34"/>
              <a:cs typeface="TH Fah kwang" panose="02000506000000020004" pitchFamily="2" charset="-3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BFFA0-34EA-46CF-9192-319A394C2E21}"/>
              </a:ext>
            </a:extLst>
          </p:cNvPr>
          <p:cNvSpPr txBox="1"/>
          <p:nvPr/>
        </p:nvSpPr>
        <p:spPr>
          <a:xfrm>
            <a:off x="9855176" y="5405053"/>
            <a:ext cx="72808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</a:t>
            </a:r>
            <a:endParaRPr lang="th-TH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5D7D6F5-D24D-4001-8DE8-B7002F765596}"/>
              </a:ext>
            </a:extLst>
          </p:cNvPr>
          <p:cNvCxnSpPr/>
          <p:nvPr/>
        </p:nvCxnSpPr>
        <p:spPr>
          <a:xfrm>
            <a:off x="7320540" y="6024768"/>
            <a:ext cx="2277374" cy="0"/>
          </a:xfrm>
          <a:prstGeom prst="line">
            <a:avLst/>
          </a:prstGeom>
          <a:ln w="38100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รูปภาพ 7"/>
          <p:cNvPicPr>
            <a:picLocks noChangeAspect="1"/>
          </p:cNvPicPr>
          <p:nvPr/>
        </p:nvPicPr>
        <p:blipFill rotWithShape="1">
          <a:blip r:embed="rId2"/>
          <a:srcRect l="18454" t="25328" r="18290" b="39927"/>
          <a:stretch/>
        </p:blipFill>
        <p:spPr>
          <a:xfrm>
            <a:off x="192505" y="339064"/>
            <a:ext cx="11790948" cy="1419727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35256BA6-B05F-44D3-ABD3-1E6B41CCF5F3}"/>
              </a:ext>
            </a:extLst>
          </p:cNvPr>
          <p:cNvSpPr txBox="1">
            <a:spLocks/>
          </p:cNvSpPr>
          <p:nvPr/>
        </p:nvSpPr>
        <p:spPr>
          <a:xfrm>
            <a:off x="838200" y="65570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ขั้นตอนการทำ </a:t>
            </a:r>
            <a:r>
              <a:rPr lang="en-US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Smart A4 </a:t>
            </a:r>
            <a:r>
              <a:rPr lang="th-TH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(ต่อ)</a:t>
            </a:r>
          </a:p>
        </p:txBody>
      </p:sp>
      <p:pic>
        <p:nvPicPr>
          <p:cNvPr id="10" name="รูปภาพ 9"/>
          <p:cNvPicPr>
            <a:picLocks noChangeAspect="1"/>
          </p:cNvPicPr>
          <p:nvPr/>
        </p:nvPicPr>
        <p:blipFill rotWithShape="1">
          <a:blip r:embed="rId3"/>
          <a:srcRect r="59352" b="68499"/>
          <a:stretch/>
        </p:blipFill>
        <p:spPr>
          <a:xfrm>
            <a:off x="0" y="1"/>
            <a:ext cx="1019229" cy="1106904"/>
          </a:xfrm>
          <a:prstGeom prst="rect">
            <a:avLst/>
          </a:prstGeom>
        </p:spPr>
      </p:pic>
      <p:pic>
        <p:nvPicPr>
          <p:cNvPr id="11" name="รูปภาพ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4714875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723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67D9C8-16D5-45A3-B23A-D39FC42B18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013" y="1981266"/>
            <a:ext cx="7381875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h-TH" sz="5400" b="1" dirty="0">
                <a:latin typeface="TH Baijam" panose="02000506000000020004" pitchFamily="2" charset="-34"/>
                <a:cs typeface="TH Baijam" panose="02000506000000020004" pitchFamily="2" charset="-34"/>
              </a:rPr>
              <a:t>4. จัดลำดับความสำคัญของปัญหา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h-TH" sz="5400" b="1" dirty="0">
                <a:latin typeface="TH Baijam" panose="02000506000000020004" pitchFamily="2" charset="-34"/>
                <a:cs typeface="TH Baijam" panose="02000506000000020004" pitchFamily="2" charset="-34"/>
              </a:rPr>
              <a:t>	- แก้ง่าย ส่งผลมาก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h-TH" sz="5400" b="1" dirty="0">
                <a:latin typeface="TH Baijam" panose="02000506000000020004" pitchFamily="2" charset="-34"/>
                <a:cs typeface="TH Baijam" panose="02000506000000020004" pitchFamily="2" charset="-34"/>
              </a:rPr>
              <a:t>	- ไม่เกิน 3 ปัญหา</a:t>
            </a:r>
          </a:p>
          <a:p>
            <a:pPr marL="0" indent="0">
              <a:buNone/>
            </a:pPr>
            <a:endParaRPr lang="th-TH" sz="5400" b="1" dirty="0">
              <a:latin typeface="TH Baijam" panose="02000506000000020004" pitchFamily="2" charset="-34"/>
              <a:cs typeface="TH Baijam" panose="02000506000000020004" pitchFamily="2" charset="-34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59D7D16-B6DE-4194-99D3-499DDE39AABE}"/>
              </a:ext>
            </a:extLst>
          </p:cNvPr>
          <p:cNvSpPr/>
          <p:nvPr/>
        </p:nvSpPr>
        <p:spPr>
          <a:xfrm>
            <a:off x="6093304" y="3478969"/>
            <a:ext cx="5736746" cy="1171576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แก้ง่าย ส่งผลมาก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EC93456-BE59-4EAE-9E26-6695B69A8246}"/>
              </a:ext>
            </a:extLst>
          </p:cNvPr>
          <p:cNvSpPr/>
          <p:nvPr/>
        </p:nvSpPr>
        <p:spPr>
          <a:xfrm>
            <a:off x="6304551" y="4774999"/>
            <a:ext cx="1704284" cy="1524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1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F9502E9-ECFF-4C13-9567-1E9E28358E8D}"/>
              </a:ext>
            </a:extLst>
          </p:cNvPr>
          <p:cNvSpPr/>
          <p:nvPr/>
        </p:nvSpPr>
        <p:spPr>
          <a:xfrm>
            <a:off x="8115649" y="4784524"/>
            <a:ext cx="1704284" cy="1524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2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A52AD8E-2551-4A93-B5E2-241F3D1C26EC}"/>
              </a:ext>
            </a:extLst>
          </p:cNvPr>
          <p:cNvSpPr/>
          <p:nvPr/>
        </p:nvSpPr>
        <p:spPr>
          <a:xfrm>
            <a:off x="9914526" y="4765474"/>
            <a:ext cx="1704284" cy="1524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3</a:t>
            </a:r>
          </a:p>
        </p:txBody>
      </p:sp>
      <p:sp>
        <p:nvSpPr>
          <p:cNvPr id="5" name="ชื่อเรื่อง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9" name="รูปภาพ 8"/>
          <p:cNvPicPr>
            <a:picLocks noChangeAspect="1"/>
          </p:cNvPicPr>
          <p:nvPr/>
        </p:nvPicPr>
        <p:blipFill rotWithShape="1">
          <a:blip r:embed="rId2"/>
          <a:srcRect l="18454" t="25328" r="18290" b="39927"/>
          <a:stretch/>
        </p:blipFill>
        <p:spPr>
          <a:xfrm>
            <a:off x="192505" y="339064"/>
            <a:ext cx="11790948" cy="1419727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35256BA6-B05F-44D3-ABD3-1E6B41CCF5F3}"/>
              </a:ext>
            </a:extLst>
          </p:cNvPr>
          <p:cNvSpPr txBox="1">
            <a:spLocks/>
          </p:cNvSpPr>
          <p:nvPr/>
        </p:nvSpPr>
        <p:spPr>
          <a:xfrm>
            <a:off x="838200" y="65570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ขั้นตอนการทำ </a:t>
            </a:r>
            <a:r>
              <a:rPr lang="en-US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Smart A4 </a:t>
            </a:r>
            <a:r>
              <a:rPr lang="th-TH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(ต่อ)</a:t>
            </a:r>
          </a:p>
        </p:txBody>
      </p:sp>
      <p:pic>
        <p:nvPicPr>
          <p:cNvPr id="11" name="รูปภาพ 10"/>
          <p:cNvPicPr>
            <a:picLocks noChangeAspect="1"/>
          </p:cNvPicPr>
          <p:nvPr/>
        </p:nvPicPr>
        <p:blipFill rotWithShape="1">
          <a:blip r:embed="rId3"/>
          <a:srcRect r="59352" b="68499"/>
          <a:stretch/>
        </p:blipFill>
        <p:spPr>
          <a:xfrm>
            <a:off x="0" y="1"/>
            <a:ext cx="1019229" cy="1106904"/>
          </a:xfrm>
          <a:prstGeom prst="rect">
            <a:avLst/>
          </a:prstGeom>
        </p:spPr>
      </p:pic>
      <p:pic>
        <p:nvPicPr>
          <p:cNvPr id="12" name="รูปภาพ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4714875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4377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5" grpId="0" animBg="1"/>
      <p:bldP spid="16" grpId="0" animBg="1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E32CA83-3D51-48C3-A5EA-3CD70E2F5B59}"/>
              </a:ext>
            </a:extLst>
          </p:cNvPr>
          <p:cNvCxnSpPr/>
          <p:nvPr/>
        </p:nvCxnSpPr>
        <p:spPr>
          <a:xfrm>
            <a:off x="0" y="992038"/>
            <a:ext cx="12192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F6A4FFF-CEBA-4895-89D9-38CA7EF9D2C1}"/>
              </a:ext>
            </a:extLst>
          </p:cNvPr>
          <p:cNvCxnSpPr/>
          <p:nvPr/>
        </p:nvCxnSpPr>
        <p:spPr>
          <a:xfrm>
            <a:off x="0" y="1699404"/>
            <a:ext cx="12192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9DEE244-0391-489A-BDF5-6B0059E6FC58}"/>
              </a:ext>
            </a:extLst>
          </p:cNvPr>
          <p:cNvCxnSpPr/>
          <p:nvPr/>
        </p:nvCxnSpPr>
        <p:spPr>
          <a:xfrm>
            <a:off x="0" y="2432650"/>
            <a:ext cx="12192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986FBF4-EB95-4643-B666-372DFD601110}"/>
              </a:ext>
            </a:extLst>
          </p:cNvPr>
          <p:cNvCxnSpPr/>
          <p:nvPr/>
        </p:nvCxnSpPr>
        <p:spPr>
          <a:xfrm>
            <a:off x="0" y="3140016"/>
            <a:ext cx="12192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EC3E5ED-4AEB-4429-A3EF-6190575DBE67}"/>
              </a:ext>
            </a:extLst>
          </p:cNvPr>
          <p:cNvCxnSpPr/>
          <p:nvPr/>
        </p:nvCxnSpPr>
        <p:spPr>
          <a:xfrm>
            <a:off x="0" y="3877574"/>
            <a:ext cx="12192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5B1DB54-86D3-46DE-8E18-762E01556D12}"/>
              </a:ext>
            </a:extLst>
          </p:cNvPr>
          <p:cNvCxnSpPr/>
          <p:nvPr/>
        </p:nvCxnSpPr>
        <p:spPr>
          <a:xfrm>
            <a:off x="0" y="4584940"/>
            <a:ext cx="12192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0ECFA74-31D7-4DC8-8F7E-96E9E2F9D258}"/>
              </a:ext>
            </a:extLst>
          </p:cNvPr>
          <p:cNvCxnSpPr/>
          <p:nvPr/>
        </p:nvCxnSpPr>
        <p:spPr>
          <a:xfrm>
            <a:off x="0" y="5318186"/>
            <a:ext cx="12192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9D6C617-F27E-4514-B5E7-28A5D93E24AF}"/>
              </a:ext>
            </a:extLst>
          </p:cNvPr>
          <p:cNvCxnSpPr/>
          <p:nvPr/>
        </p:nvCxnSpPr>
        <p:spPr>
          <a:xfrm>
            <a:off x="0" y="5956541"/>
            <a:ext cx="12192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3F53C2AE-38A5-4871-B645-C339FFFED55F}"/>
              </a:ext>
            </a:extLst>
          </p:cNvPr>
          <p:cNvSpPr/>
          <p:nvPr/>
        </p:nvSpPr>
        <p:spPr>
          <a:xfrm>
            <a:off x="306957" y="332488"/>
            <a:ext cx="622160" cy="62216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1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4119C98-F4E2-4548-ADA8-C0D0E19178D5}"/>
              </a:ext>
            </a:extLst>
          </p:cNvPr>
          <p:cNvSpPr/>
          <p:nvPr/>
        </p:nvSpPr>
        <p:spPr>
          <a:xfrm>
            <a:off x="306957" y="1039854"/>
            <a:ext cx="622160" cy="62216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1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188468-CAF2-4488-BCAC-D61D5F797615}"/>
              </a:ext>
            </a:extLst>
          </p:cNvPr>
          <p:cNvSpPr/>
          <p:nvPr/>
        </p:nvSpPr>
        <p:spPr>
          <a:xfrm>
            <a:off x="306957" y="1767888"/>
            <a:ext cx="622160" cy="62216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1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BC270F2-8807-4493-A115-C9DF8A8D7E30}"/>
              </a:ext>
            </a:extLst>
          </p:cNvPr>
          <p:cNvSpPr/>
          <p:nvPr/>
        </p:nvSpPr>
        <p:spPr>
          <a:xfrm>
            <a:off x="1070628" y="1054946"/>
            <a:ext cx="622160" cy="62216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2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DBCD4FD-5694-4CEC-97DE-3D21AFEEFE35}"/>
              </a:ext>
            </a:extLst>
          </p:cNvPr>
          <p:cNvSpPr/>
          <p:nvPr/>
        </p:nvSpPr>
        <p:spPr>
          <a:xfrm>
            <a:off x="1073640" y="339687"/>
            <a:ext cx="622160" cy="62216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2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5CAB9AA-E452-415B-AE26-18CD38376A08}"/>
              </a:ext>
            </a:extLst>
          </p:cNvPr>
          <p:cNvSpPr/>
          <p:nvPr/>
        </p:nvSpPr>
        <p:spPr>
          <a:xfrm>
            <a:off x="1073640" y="2491491"/>
            <a:ext cx="622160" cy="62216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2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718E6B5-083D-4811-B9C3-DD4E16EE9D55}"/>
              </a:ext>
            </a:extLst>
          </p:cNvPr>
          <p:cNvSpPr/>
          <p:nvPr/>
        </p:nvSpPr>
        <p:spPr>
          <a:xfrm>
            <a:off x="1884898" y="2500340"/>
            <a:ext cx="622160" cy="62216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3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4467DD3-5D4D-4492-A457-BB1025F2CFAE}"/>
              </a:ext>
            </a:extLst>
          </p:cNvPr>
          <p:cNvSpPr/>
          <p:nvPr/>
        </p:nvSpPr>
        <p:spPr>
          <a:xfrm>
            <a:off x="1899630" y="1762011"/>
            <a:ext cx="622160" cy="62216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3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8CE05BC-0310-4580-A467-1060487AF84F}"/>
              </a:ext>
            </a:extLst>
          </p:cNvPr>
          <p:cNvSpPr/>
          <p:nvPr/>
        </p:nvSpPr>
        <p:spPr>
          <a:xfrm>
            <a:off x="1881087" y="3212812"/>
            <a:ext cx="622160" cy="62216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3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7A7EB12-52CD-499D-9D2E-7E5C391B5ED5}"/>
              </a:ext>
            </a:extLst>
          </p:cNvPr>
          <p:cNvSpPr/>
          <p:nvPr/>
        </p:nvSpPr>
        <p:spPr>
          <a:xfrm>
            <a:off x="2785381" y="1039166"/>
            <a:ext cx="622160" cy="62216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4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0A196E4-5EAF-43E2-93F8-FC1154203B77}"/>
              </a:ext>
            </a:extLst>
          </p:cNvPr>
          <p:cNvSpPr/>
          <p:nvPr/>
        </p:nvSpPr>
        <p:spPr>
          <a:xfrm>
            <a:off x="2785381" y="1771713"/>
            <a:ext cx="622160" cy="62216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4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A98FA54-9885-4E34-9B64-3F88DB19143F}"/>
              </a:ext>
            </a:extLst>
          </p:cNvPr>
          <p:cNvSpPr/>
          <p:nvPr/>
        </p:nvSpPr>
        <p:spPr>
          <a:xfrm>
            <a:off x="2785381" y="2482824"/>
            <a:ext cx="622160" cy="62216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4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302C637-9BAA-4B88-9B62-10A95959FB2F}"/>
              </a:ext>
            </a:extLst>
          </p:cNvPr>
          <p:cNvSpPr/>
          <p:nvPr/>
        </p:nvSpPr>
        <p:spPr>
          <a:xfrm>
            <a:off x="3552064" y="356696"/>
            <a:ext cx="622160" cy="62216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5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DD36A4F-B5E1-43EC-B68E-8F16534519CD}"/>
              </a:ext>
            </a:extLst>
          </p:cNvPr>
          <p:cNvSpPr/>
          <p:nvPr/>
        </p:nvSpPr>
        <p:spPr>
          <a:xfrm>
            <a:off x="3552064" y="1054946"/>
            <a:ext cx="622160" cy="62216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5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966282A-AFF4-40DE-8E20-D1C8B76EFE22}"/>
              </a:ext>
            </a:extLst>
          </p:cNvPr>
          <p:cNvSpPr/>
          <p:nvPr/>
        </p:nvSpPr>
        <p:spPr>
          <a:xfrm>
            <a:off x="3552064" y="2482824"/>
            <a:ext cx="622160" cy="62216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5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4903983-A518-407A-A944-15C5D37ABC16}"/>
              </a:ext>
            </a:extLst>
          </p:cNvPr>
          <p:cNvSpPr/>
          <p:nvPr/>
        </p:nvSpPr>
        <p:spPr>
          <a:xfrm>
            <a:off x="4304264" y="1766829"/>
            <a:ext cx="622160" cy="62216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6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42E8459-0738-43B4-BB50-1E977B8A5647}"/>
              </a:ext>
            </a:extLst>
          </p:cNvPr>
          <p:cNvSpPr/>
          <p:nvPr/>
        </p:nvSpPr>
        <p:spPr>
          <a:xfrm>
            <a:off x="4304264" y="1048702"/>
            <a:ext cx="622160" cy="62216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6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8A983BF-6BA6-4133-8BDA-DA39AF9D0C0D}"/>
              </a:ext>
            </a:extLst>
          </p:cNvPr>
          <p:cNvSpPr/>
          <p:nvPr/>
        </p:nvSpPr>
        <p:spPr>
          <a:xfrm>
            <a:off x="4304264" y="332488"/>
            <a:ext cx="622160" cy="62216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6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2A3DAA1-C19D-498A-8ECD-DCD6A7A358E5}"/>
              </a:ext>
            </a:extLst>
          </p:cNvPr>
          <p:cNvSpPr/>
          <p:nvPr/>
        </p:nvSpPr>
        <p:spPr>
          <a:xfrm>
            <a:off x="5729552" y="3363994"/>
            <a:ext cx="5753819" cy="1668997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h-TH" sz="8000" b="1" dirty="0">
                <a:ln w="6350">
                  <a:solidFill>
                    <a:schemeClr val="bg1"/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anose="02000506000000020004" pitchFamily="2" charset="-34"/>
                <a:cs typeface="TH Fah kwang" panose="02000506000000020004" pitchFamily="2" charset="-34"/>
              </a:rPr>
              <a:t>รวมปัญหา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E1B2922-0126-4ACE-BC9F-F5B29EA4594C}"/>
              </a:ext>
            </a:extLst>
          </p:cNvPr>
          <p:cNvSpPr txBox="1"/>
          <p:nvPr/>
        </p:nvSpPr>
        <p:spPr>
          <a:xfrm>
            <a:off x="5713559" y="1039166"/>
            <a:ext cx="73289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</a:t>
            </a:r>
            <a:endParaRPr lang="th-TH" sz="4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A844B91-DA60-49E5-A5FF-C5451F07CC15}"/>
              </a:ext>
            </a:extLst>
          </p:cNvPr>
          <p:cNvSpPr txBox="1"/>
          <p:nvPr/>
        </p:nvSpPr>
        <p:spPr>
          <a:xfrm>
            <a:off x="5729552" y="2482824"/>
            <a:ext cx="73289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4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</a:t>
            </a:r>
            <a:endParaRPr lang="th-TH" sz="4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129B6C4-7667-43BA-AB6A-3AA6253334B5}"/>
              </a:ext>
            </a:extLst>
          </p:cNvPr>
          <p:cNvSpPr txBox="1"/>
          <p:nvPr/>
        </p:nvSpPr>
        <p:spPr>
          <a:xfrm>
            <a:off x="5713559" y="1738708"/>
            <a:ext cx="73289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4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</a:t>
            </a:r>
            <a:endParaRPr lang="th-TH" sz="48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2" name="รูปภาพ 31"/>
          <p:cNvPicPr>
            <a:picLocks noChangeAspect="1"/>
          </p:cNvPicPr>
          <p:nvPr/>
        </p:nvPicPr>
        <p:blipFill rotWithShape="1">
          <a:blip r:embed="rId2"/>
          <a:srcRect r="59352" b="68499"/>
          <a:stretch/>
        </p:blipFill>
        <p:spPr>
          <a:xfrm rot="10800000">
            <a:off x="10383253" y="3836552"/>
            <a:ext cx="1088086" cy="1181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234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3" grpId="0"/>
      <p:bldP spid="34" grpId="0"/>
      <p:bldP spid="3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304</Words>
  <Application>Microsoft Office PowerPoint</Application>
  <PresentationFormat>Widescreen</PresentationFormat>
  <Paragraphs>84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TH Baijam</vt:lpstr>
      <vt:lpstr>TH Fah kwang</vt:lpstr>
      <vt:lpstr>Office Theme</vt:lpstr>
      <vt:lpstr>PowerPoint Presentation</vt:lpstr>
      <vt:lpstr>ปัญหาหลักของการพัฒนาที่ยั่งยืน</vt:lpstr>
      <vt:lpstr>คุณภาพของคน</vt:lpstr>
      <vt:lpstr>กรอบแนวคิด  Smart A4</vt:lpstr>
      <vt:lpstr>ขั้นตอนการทำ Smart A4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ปัญหาหลักของการพัฒนาที่ยั่งยืน</dc:title>
  <dc:creator>DOAE</dc:creator>
  <cp:lastModifiedBy>DOAE</cp:lastModifiedBy>
  <cp:revision>24</cp:revision>
  <dcterms:created xsi:type="dcterms:W3CDTF">2019-12-02T07:25:46Z</dcterms:created>
  <dcterms:modified xsi:type="dcterms:W3CDTF">2019-12-06T04:09:50Z</dcterms:modified>
</cp:coreProperties>
</file>