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56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60" d="100"/>
          <a:sy n="60" d="100"/>
        </p:scale>
        <p:origin x="-19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5248-26CE-4D05-855F-84A74DA434F5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878E1-D0FC-4041-9C74-051018EAF05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5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9B1-C8A9-49EB-AA05-82A40F8AF90A}" type="datetimeFigureOut">
              <a:rPr lang="th-TH" smtClean="0"/>
              <a:pPr/>
              <a:t>14/10/59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013E-76D3-4268-97BF-8BBF377F0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413"/>
            <a:ext cx="9144000" cy="452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Chevron 8"/>
          <p:cNvSpPr/>
          <p:nvPr/>
        </p:nvSpPr>
        <p:spPr bwMode="auto">
          <a:xfrm>
            <a:off x="2766479" y="735013"/>
            <a:ext cx="1268413" cy="8540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3758666" y="746125"/>
            <a:ext cx="1372149" cy="852488"/>
          </a:xfrm>
          <a:prstGeom prst="chevron">
            <a:avLst/>
          </a:prstGeom>
          <a:solidFill>
            <a:srgbClr val="FFB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1" name="Chevron 10"/>
          <p:cNvSpPr/>
          <p:nvPr/>
        </p:nvSpPr>
        <p:spPr bwMode="auto">
          <a:xfrm>
            <a:off x="4825470" y="736600"/>
            <a:ext cx="1268412" cy="852488"/>
          </a:xfrm>
          <a:prstGeom prst="chevron">
            <a:avLst/>
          </a:prstGeom>
          <a:solidFill>
            <a:srgbClr val="FFC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 dirty="0">
              <a:solidFill>
                <a:prstClr val="black"/>
              </a:solidFill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6792910" y="728663"/>
            <a:ext cx="1354553" cy="852487"/>
          </a:xfrm>
          <a:prstGeom prst="chevron">
            <a:avLst/>
          </a:prstGeom>
          <a:solidFill>
            <a:srgbClr val="BF7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1763688" y="746125"/>
            <a:ext cx="1268412" cy="85248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4" name="Chevron 13"/>
          <p:cNvSpPr/>
          <p:nvPr/>
        </p:nvSpPr>
        <p:spPr bwMode="auto">
          <a:xfrm>
            <a:off x="5775322" y="720725"/>
            <a:ext cx="1349648" cy="852488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 bwMode="auto">
          <a:xfrm>
            <a:off x="827584" y="735013"/>
            <a:ext cx="1268413" cy="85407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7835900" y="720725"/>
            <a:ext cx="1268413" cy="852488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700">
              <a:solidFill>
                <a:prstClr val="black"/>
              </a:solidFill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67178" y="836712"/>
            <a:ext cx="790079" cy="597470"/>
            <a:chOff x="33004" y="113388"/>
            <a:chExt cx="795517" cy="597874"/>
          </a:xfrm>
        </p:grpSpPr>
        <p:sp>
          <p:nvSpPr>
            <p:cNvPr id="5" name="Rounded Rectangle 4"/>
            <p:cNvSpPr/>
            <p:nvPr/>
          </p:nvSpPr>
          <p:spPr>
            <a:xfrm>
              <a:off x="33004" y="185445"/>
              <a:ext cx="795517" cy="52581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60" name="TextBox 18"/>
            <p:cNvSpPr txBox="1">
              <a:spLocks noChangeArrowheads="1"/>
            </p:cNvSpPr>
            <p:nvPr/>
          </p:nvSpPr>
          <p:spPr bwMode="auto">
            <a:xfrm>
              <a:off x="110982" y="113388"/>
              <a:ext cx="675603" cy="58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>
                  <a:solidFill>
                    <a:schemeClr val="bg1"/>
                  </a:solidFill>
                  <a:latin typeface="Arial" charset="0"/>
                  <a:cs typeface="Angsana New" charset="-34"/>
                </a:rPr>
                <a:t>งาน</a:t>
              </a:r>
            </a:p>
          </p:txBody>
        </p:sp>
      </p:grpSp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1754070" y="692696"/>
            <a:ext cx="10791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2. วิเคราะห์</a:t>
            </a:r>
          </a:p>
          <a:p>
            <a:pPr algn="ctr" fontAlgn="base">
              <a:spcAft>
                <a:spcPct val="0"/>
              </a:spcAft>
            </a:pP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         ศักยภาพ</a:t>
            </a:r>
            <a:b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</a:b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 </a:t>
            </a:r>
            <a:r>
              <a:rPr lang="th-TH" sz="1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ศพก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.</a:t>
            </a:r>
          </a:p>
        </p:txBody>
      </p:sp>
      <p:sp>
        <p:nvSpPr>
          <p:cNvPr id="19462" name="TextBox 21"/>
          <p:cNvSpPr txBox="1">
            <a:spLocks noChangeArrowheads="1"/>
          </p:cNvSpPr>
          <p:nvPr/>
        </p:nvSpPr>
        <p:spPr bwMode="auto">
          <a:xfrm>
            <a:off x="2796127" y="692696"/>
            <a:ext cx="11176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3. พัฒนา</a:t>
            </a:r>
          </a:p>
          <a:p>
            <a:pPr algn="ctr" fontAlgn="base">
              <a:spcAft>
                <a:spcPct val="0"/>
              </a:spcAft>
            </a:pP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         ศักยภาพ </a:t>
            </a:r>
            <a:b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</a:br>
            <a:r>
              <a:rPr lang="th-TH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ศพก</a:t>
            </a: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.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rial" charset="0"/>
              <a:cs typeface="Angsana New" charset="-34"/>
            </a:endParaRPr>
          </a:p>
        </p:txBody>
      </p:sp>
      <p:sp>
        <p:nvSpPr>
          <p:cNvPr id="19463" name="TextBox 22"/>
          <p:cNvSpPr txBox="1">
            <a:spLocks noChangeArrowheads="1"/>
          </p:cNvSpPr>
          <p:nvPr/>
        </p:nvSpPr>
        <p:spPr bwMode="auto">
          <a:xfrm>
            <a:off x="5036140" y="692696"/>
            <a:ext cx="8194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การให้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 บริการ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th-TH" sz="18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ศพก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  <p:sp>
        <p:nvSpPr>
          <p:cNvPr id="19464" name="TextBox 23"/>
          <p:cNvSpPr txBox="1">
            <a:spLocks noChangeArrowheads="1"/>
          </p:cNvSpPr>
          <p:nvPr/>
        </p:nvSpPr>
        <p:spPr bwMode="auto">
          <a:xfrm>
            <a:off x="6070731" y="800100"/>
            <a:ext cx="76014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1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Arial" charset="0"/>
                <a:cs typeface="Angsana New" charset="-34"/>
              </a:rPr>
              <a:t>อบรม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th-TH" sz="1800" b="1" dirty="0">
                <a:solidFill>
                  <a:schemeClr val="bg1"/>
                </a:solidFill>
                <a:latin typeface="Arial" charset="0"/>
                <a:cs typeface="Angsana New" charset="-34"/>
              </a:rPr>
              <a:t>เกษตรกร</a:t>
            </a:r>
          </a:p>
        </p:txBody>
      </p: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6815804" y="691159"/>
            <a:ext cx="1236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.ประสานงาน</a:t>
            </a:r>
            <a:br>
              <a:rPr lang="th-TH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         วิจัย//วิชาการ/</a:t>
            </a:r>
            <a:br>
              <a:rPr lang="th-TH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spc="-1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นวัตกรรม</a:t>
            </a:r>
            <a:endParaRPr lang="th-TH" sz="1800" b="1" spc="-100" dirty="0">
              <a:solidFill>
                <a:srgbClr val="FFFFFF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9466" name="TextBox 25"/>
          <p:cNvSpPr txBox="1">
            <a:spLocks noChangeArrowheads="1"/>
          </p:cNvSpPr>
          <p:nvPr/>
        </p:nvSpPr>
        <p:spPr bwMode="auto">
          <a:xfrm>
            <a:off x="8053871" y="782638"/>
            <a:ext cx="872355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1800" b="1" dirty="0" smtClean="0">
                <a:solidFill>
                  <a:srgbClr val="FFFFFF"/>
                </a:solidFill>
                <a:latin typeface="Arial" charset="0"/>
                <a:cs typeface="Angsana New" charset="-34"/>
              </a:rPr>
              <a:t>. </a:t>
            </a:r>
            <a:r>
              <a:rPr lang="th-TH" sz="1800" b="1" dirty="0">
                <a:solidFill>
                  <a:srgbClr val="FFFFFF"/>
                </a:solidFill>
                <a:latin typeface="Arial" charset="0"/>
                <a:cs typeface="Angsana New" charset="-34"/>
              </a:rPr>
              <a:t>ติดตาม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FFFFFF"/>
                </a:solidFill>
                <a:latin typeface="Arial" charset="0"/>
                <a:cs typeface="Angsana New" charset="-34"/>
              </a:rPr>
              <a:t>ประเมินผล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928" y="125413"/>
            <a:ext cx="8039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Road Map 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ศูนย์เรียนรู้การเพิ่มประสิทธิภาพการผลิตสินค้าเกษตร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ปี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2560</a:t>
            </a:r>
            <a:endParaRPr lang="th-TH" b="1" dirty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35496" y="2320927"/>
            <a:ext cx="950928" cy="526697"/>
            <a:chOff x="132399" y="2404241"/>
            <a:chExt cx="1040438" cy="527647"/>
          </a:xfrm>
        </p:grpSpPr>
        <p:sp>
          <p:nvSpPr>
            <p:cNvPr id="6" name="Rounded Rectangle 5"/>
            <p:cNvSpPr/>
            <p:nvPr/>
          </p:nvSpPr>
          <p:spPr>
            <a:xfrm>
              <a:off x="189183" y="2404241"/>
              <a:ext cx="851767" cy="5200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58" name="TextBox 28"/>
            <p:cNvSpPr txBox="1">
              <a:spLocks noChangeArrowheads="1"/>
            </p:cNvSpPr>
            <p:nvPr/>
          </p:nvSpPr>
          <p:spPr bwMode="auto">
            <a:xfrm>
              <a:off x="132399" y="2469390"/>
              <a:ext cx="1040438" cy="4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Arial" charset="0"/>
                  <a:cs typeface="Angsana New" charset="-34"/>
                </a:rPr>
                <a:t>กิจกรรม</a:t>
              </a: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4716016" y="1703565"/>
            <a:ext cx="1046039" cy="2004834"/>
          </a:xfrm>
          <a:prstGeom prst="rect">
            <a:avLst/>
          </a:prstGeom>
          <a:solidFill>
            <a:srgbClr val="8A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874191" y="1676418"/>
            <a:ext cx="8306321" cy="2127126"/>
            <a:chOff x="966323" y="2249963"/>
            <a:chExt cx="8996803" cy="2127691"/>
          </a:xfrm>
        </p:grpSpPr>
        <p:sp>
          <p:nvSpPr>
            <p:cNvPr id="30" name="Rectangle 29"/>
            <p:cNvSpPr/>
            <p:nvPr/>
          </p:nvSpPr>
          <p:spPr>
            <a:xfrm>
              <a:off x="993836" y="2284887"/>
              <a:ext cx="878206" cy="20062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01375" y="2281708"/>
              <a:ext cx="808324" cy="20094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22387" y="2271130"/>
              <a:ext cx="984751" cy="20046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0738" y="2274146"/>
              <a:ext cx="1392732" cy="2008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57601" y="2284591"/>
              <a:ext cx="1126168" cy="2006528"/>
            </a:xfrm>
            <a:prstGeom prst="rect">
              <a:avLst/>
            </a:prstGeom>
            <a:solidFill>
              <a:srgbClr val="8AD1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52356" y="2290975"/>
              <a:ext cx="1162319" cy="20001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48" name="TextBox 42"/>
            <p:cNvSpPr txBox="1">
              <a:spLocks noChangeArrowheads="1"/>
            </p:cNvSpPr>
            <p:nvPr/>
          </p:nvSpPr>
          <p:spPr bwMode="auto">
            <a:xfrm>
              <a:off x="966323" y="2443096"/>
              <a:ext cx="1066857" cy="170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1. จัดทำคู่มือการดำเนินงาน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2. ทำความเข้าใจ</a:t>
              </a: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หน่วย</a:t>
              </a:r>
              <a:b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</a:b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งาน</a:t>
              </a: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ต่าง ๆ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3. สั่งการให้มีการดำเนินงาน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93743" y="2271185"/>
              <a:ext cx="980373" cy="200462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50" name="TextBox 44"/>
            <p:cNvSpPr txBox="1">
              <a:spLocks noChangeArrowheads="1"/>
            </p:cNvSpPr>
            <p:nvPr/>
          </p:nvSpPr>
          <p:spPr bwMode="auto">
            <a:xfrm>
              <a:off x="1851768" y="2412602"/>
              <a:ext cx="963264" cy="124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ทบทวน/วิเคราะห์</a:t>
              </a: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ศักยภาพของ </a:t>
              </a:r>
              <a:r>
                <a:rPr lang="th-TH" sz="1500" dirty="0" err="1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ศพก</a:t>
              </a: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ngsana New" charset="-34"/>
                </a:rPr>
                <a:t>. และศูนย์เครือข่าย</a:t>
              </a:r>
              <a:endParaRPr lang="th-TH" sz="15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19551" name="TextBox 45"/>
            <p:cNvSpPr txBox="1">
              <a:spLocks noChangeArrowheads="1"/>
            </p:cNvSpPr>
            <p:nvPr/>
          </p:nvSpPr>
          <p:spPr bwMode="auto">
            <a:xfrm>
              <a:off x="2692728" y="2293647"/>
              <a:ext cx="1326360" cy="2016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1.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ปรับปรุง </a:t>
              </a:r>
              <a:r>
                <a:rPr lang="th-TH" sz="1500" spc="-50" dirty="0" err="1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ศพก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b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- สร้างศาลาเรียนรู้</a:t>
              </a:r>
              <a:b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- ฐาน / แปลงเรียนรู้</a:t>
              </a:r>
            </a:p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2.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ปรับปรุงข้อมูล</a:t>
              </a:r>
            </a:p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3.</a:t>
              </a:r>
              <a:r>
                <a:rPr lang="th-TH" sz="1500" spc="-9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สร้าง/พัฒนาวิทยากร</a:t>
              </a:r>
            </a:p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4.พัฒนาศูนย์เครือข่าย</a:t>
              </a:r>
            </a:p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5.เชื่อมโยงองค์ความรู้  </a:t>
              </a:r>
              <a:b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 / การทำงานกับเกษตรกร / สถาบันเกษตรกร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72483" y="2300679"/>
              <a:ext cx="1297392" cy="205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  <a:defRPr/>
              </a:pP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- </a:t>
              </a:r>
              <a:r>
                <a:rPr lang="th-TH" sz="15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กำหนดแผนเยี่ยม</a:t>
              </a:r>
              <a:br>
                <a:rPr lang="th-TH" sz="15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15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ของเจ้าหน้าที่</a:t>
              </a:r>
            </a:p>
            <a:p>
              <a:pPr>
                <a:lnSpc>
                  <a:spcPts val="1700"/>
                </a:lnSpc>
                <a:defRPr/>
              </a:pPr>
              <a:r>
                <a:rPr lang="th-TH" sz="15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- </a:t>
              </a:r>
              <a:r>
                <a:rPr lang="th-TH" sz="1500" kern="10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บริการ</a:t>
              </a:r>
              <a:r>
                <a:rPr lang="th-TH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ถ่ายทอดความรู้</a:t>
              </a:r>
            </a:p>
            <a:p>
              <a:pPr>
                <a:lnSpc>
                  <a:spcPts val="1700"/>
                </a:lnSpc>
                <a:buFontTx/>
                <a:buChar char="-"/>
                <a:defRPr/>
              </a:pPr>
              <a:r>
                <a:rPr lang="th-TH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บริการข้อมูลข่าวสาร</a:t>
              </a:r>
            </a:p>
            <a:p>
              <a:pPr>
                <a:lnSpc>
                  <a:spcPts val="1700"/>
                </a:lnSpc>
                <a:buFontTx/>
                <a:buChar char="-"/>
                <a:defRPr/>
              </a:pPr>
              <a:r>
                <a:rPr lang="th-TH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บริการด้านเกษตรอื่นๆ</a:t>
              </a:r>
            </a:p>
            <a:p>
              <a:pPr>
                <a:lnSpc>
                  <a:spcPts val="1700"/>
                </a:lnSpc>
                <a:buFontTx/>
                <a:buChar char="-"/>
                <a:defRPr/>
              </a:pPr>
              <a:r>
                <a:rPr lang="th-TH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en-US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Field Day</a:t>
              </a:r>
            </a:p>
            <a:p>
              <a:pPr>
                <a:lnSpc>
                  <a:spcPts val="1700"/>
                </a:lnSpc>
                <a:buFontTx/>
                <a:buChar char="-"/>
                <a:defRPr/>
              </a:pPr>
              <a:r>
                <a:rPr lang="en-US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1500" kern="1000" spc="-90" dirty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รับเรื่อง</a:t>
              </a:r>
              <a:r>
                <a:rPr lang="th-TH" sz="1500" kern="1000" spc="-90" dirty="0" smtClean="0">
                  <a:solidFill>
                    <a:schemeClr val="tx2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ร้องเรียน</a:t>
              </a:r>
              <a:endParaRPr lang="th-TH" sz="1500" kern="1000" spc="-9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553" name="TextBox 47"/>
            <p:cNvSpPr txBox="1">
              <a:spLocks noChangeArrowheads="1"/>
            </p:cNvSpPr>
            <p:nvPr/>
          </p:nvSpPr>
          <p:spPr bwMode="auto">
            <a:xfrm>
              <a:off x="6242391" y="2284218"/>
              <a:ext cx="1551359" cy="2093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1.พัฒนาหลักสูตร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- หลัก</a:t>
              </a:r>
              <a:r>
                <a:rPr lang="en-US" sz="10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UPC" panose="02020500000000000000" pitchFamily="18" charset="-34"/>
                </a:rPr>
                <a:t> : 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การลดต้นทุน และเพิ่มประสิทธิภาพการผลิตสินค้าเกษตรหลักของ </a:t>
              </a:r>
              <a:r>
                <a:rPr lang="th-TH" sz="1500" spc="-50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ศพก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.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- บังคับ</a:t>
              </a:r>
              <a:r>
                <a:rPr lang="en-US" sz="1000" spc="-50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UPC" panose="02020500000000000000" pitchFamily="18" charset="-34"/>
                </a:rPr>
                <a:t> : 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เกษตรทฤษฎีใหม่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- เสริม</a:t>
              </a:r>
              <a:r>
                <a:rPr lang="th-TH" sz="10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 </a:t>
              </a:r>
              <a:r>
                <a:rPr lang="en-US" sz="10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: </a:t>
              </a:r>
              <a:r>
                <a:rPr lang="th-TH" sz="1500" spc="-5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บัญชีครัวเรือน องค์กรเกษตรกร การใช้น้ำอย่างรู้คุณค่า 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2.อบรมเกษตรกรผู้นำ </a:t>
              </a: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ตลอดฤดูกาลผลิต </a:t>
              </a: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/>
              </a:r>
              <a:b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</a:b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(</a:t>
              </a:r>
              <a:r>
                <a:rPr lang="th-TH" sz="1500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รร</a:t>
              </a:r>
              <a:r>
                <a:rPr lang="th-TH" sz="15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.เกษตรกร</a:t>
              </a:r>
              <a:r>
                <a:rPr lang="th-TH" sz="1500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ngsana New" charset="-34"/>
                </a:rPr>
                <a:t>)</a:t>
              </a:r>
            </a:p>
          </p:txBody>
        </p:sp>
        <p:sp>
          <p:nvSpPr>
            <p:cNvPr id="19554" name="TextBox 48"/>
            <p:cNvSpPr txBox="1">
              <a:spLocks noChangeArrowheads="1"/>
            </p:cNvSpPr>
            <p:nvPr/>
          </p:nvSpPr>
          <p:spPr bwMode="auto">
            <a:xfrm>
              <a:off x="7713371" y="2249963"/>
              <a:ext cx="1249633" cy="183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- ขยายผลงานวิจัย/นวัตกรรม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- การวิจัยร่วมใน </a:t>
              </a:r>
              <a:r>
                <a:rPr lang="th-TH" sz="1500" dirty="0" err="1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ศพก</a:t>
              </a: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.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- การฝึกงานร่วมระหว่างเกษตรกรผู้นำ /นักเรียน/นักศึกษา</a:t>
              </a:r>
              <a:endParaRPr lang="th-TH" sz="1500" dirty="0">
                <a:solidFill>
                  <a:srgbClr val="FFFFFF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19555" name="TextBox 49"/>
            <p:cNvSpPr txBox="1">
              <a:spLocks noChangeArrowheads="1"/>
            </p:cNvSpPr>
            <p:nvPr/>
          </p:nvSpPr>
          <p:spPr bwMode="auto">
            <a:xfrm>
              <a:off x="8822387" y="2402914"/>
              <a:ext cx="1140739" cy="193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1. ติดตาม</a:t>
              </a:r>
              <a:r>
                <a:rPr lang="th-TH" sz="1500" dirty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ประเมินการนำไปปฏิบัติของ</a:t>
              </a: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เกษตรกร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500" dirty="0" smtClean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2. ติดตาม</a:t>
              </a:r>
              <a:r>
                <a:rPr lang="th-TH" sz="1500" dirty="0">
                  <a:solidFill>
                    <a:srgbClr val="FFFFFF"/>
                  </a:solidFill>
                  <a:latin typeface="Arial" charset="0"/>
                  <a:cs typeface="Angsana New" charset="-34"/>
                </a:rPr>
                <a:t>ประเมินผลโครงการ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500" dirty="0">
                <a:solidFill>
                  <a:srgbClr val="FFFFFF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7" name="TextBox 45"/>
            <p:cNvSpPr txBox="1">
              <a:spLocks noChangeArrowheads="1"/>
            </p:cNvSpPr>
            <p:nvPr/>
          </p:nvSpPr>
          <p:spPr bwMode="auto">
            <a:xfrm>
              <a:off x="3884235" y="2274361"/>
              <a:ext cx="1275927" cy="205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1.</a:t>
              </a: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คัดเลือกและแต่งตั้งคณะกรรมการเครือข่ายระดับ </a:t>
              </a:r>
              <a:r>
                <a:rPr lang="th-TH" sz="1500" spc="-100" dirty="0" err="1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จว</a:t>
              </a: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. / เขต /ประเทศ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2. ประชุมคณะ กรรมการ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3. สร้างช่องทางการติดต่อสื่อสาร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4. พัฒนาศักยภาพ</a:t>
              </a:r>
            </a:p>
            <a:p>
              <a:pPr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1500" spc="-100" dirty="0" smtClean="0">
                  <a:solidFill>
                    <a:schemeClr val="tx2">
                      <a:lumMod val="75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5. แลกเปลี่ยนเรียนรู้</a:t>
              </a:r>
              <a:endParaRPr lang="th-TH" sz="1500" spc="-1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35496" y="3801095"/>
            <a:ext cx="906462" cy="824782"/>
            <a:chOff x="199551" y="4184935"/>
            <a:chExt cx="981396" cy="707747"/>
          </a:xfrm>
        </p:grpSpPr>
        <p:sp>
          <p:nvSpPr>
            <p:cNvPr id="8" name="Rounded Rectangle 7"/>
            <p:cNvSpPr/>
            <p:nvPr/>
          </p:nvSpPr>
          <p:spPr>
            <a:xfrm>
              <a:off x="220713" y="4223020"/>
              <a:ext cx="914366" cy="59031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39" name="TextBox 54"/>
            <p:cNvSpPr txBox="1">
              <a:spLocks noChangeArrowheads="1"/>
            </p:cNvSpPr>
            <p:nvPr/>
          </p:nvSpPr>
          <p:spPr bwMode="auto">
            <a:xfrm>
              <a:off x="199551" y="4184935"/>
              <a:ext cx="98139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Arial" charset="0"/>
                  <a:cs typeface="Angsana New" charset="-34"/>
                </a:rPr>
                <a:t>หน่วยงาน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Arial" charset="0"/>
                  <a:cs typeface="Angsana New" charset="-34"/>
                </a:rPr>
                <a:t>รับผิดชอบ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930836" y="3726728"/>
            <a:ext cx="8105660" cy="1189426"/>
            <a:chOff x="1017950" y="4094735"/>
            <a:chExt cx="8782075" cy="1188663"/>
          </a:xfrm>
        </p:grpSpPr>
        <p:grpSp>
          <p:nvGrpSpPr>
            <p:cNvPr id="22" name="Group 72"/>
            <p:cNvGrpSpPr>
              <a:grpSpLocks/>
            </p:cNvGrpSpPr>
            <p:nvPr/>
          </p:nvGrpSpPr>
          <p:grpSpPr bwMode="auto">
            <a:xfrm>
              <a:off x="1017950" y="4140404"/>
              <a:ext cx="8782075" cy="1023197"/>
              <a:chOff x="1017950" y="4140404"/>
              <a:chExt cx="8782075" cy="102319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17950" y="4248371"/>
                <a:ext cx="863011" cy="6282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920303" y="4248371"/>
                <a:ext cx="845602" cy="62824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828320" y="4140404"/>
                <a:ext cx="1071720" cy="102115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3948079" y="4228969"/>
                <a:ext cx="1066923" cy="628245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119002" y="4155735"/>
                <a:ext cx="1139609" cy="1005825"/>
              </a:xfrm>
              <a:prstGeom prst="roundRect">
                <a:avLst/>
              </a:prstGeom>
              <a:solidFill>
                <a:srgbClr val="00696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390114" y="4155732"/>
                <a:ext cx="1182835" cy="1007869"/>
              </a:xfrm>
              <a:prstGeom prst="roundRect">
                <a:avLst/>
              </a:prstGeom>
              <a:solidFill>
                <a:srgbClr val="2F75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728983" y="4155734"/>
                <a:ext cx="978804" cy="62824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8746912" y="4152562"/>
                <a:ext cx="1053113" cy="62824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>
              <a:off x="1078397" y="4094735"/>
              <a:ext cx="8565594" cy="1188663"/>
              <a:chOff x="1098048" y="4518210"/>
              <a:chExt cx="8565594" cy="1188663"/>
            </a:xfrm>
          </p:grpSpPr>
          <p:sp>
            <p:nvSpPr>
              <p:cNvPr id="19522" name="TextBox 63"/>
              <p:cNvSpPr txBox="1">
                <a:spLocks noChangeArrowheads="1"/>
              </p:cNvSpPr>
              <p:nvPr/>
            </p:nvSpPr>
            <p:spPr bwMode="auto">
              <a:xfrm>
                <a:off x="1098048" y="4656967"/>
                <a:ext cx="770118" cy="39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dirty="0" err="1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กสก</a:t>
                </a:r>
                <a:r>
                  <a:rPr lang="th-TH" sz="20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.</a:t>
                </a:r>
                <a:endParaRPr lang="th-TH" sz="2000" dirty="0">
                  <a:solidFill>
                    <a:schemeClr val="tx2">
                      <a:lumMod val="75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23" name="TextBox 64"/>
              <p:cNvSpPr txBox="1">
                <a:spLocks noChangeArrowheads="1"/>
              </p:cNvSpPr>
              <p:nvPr/>
            </p:nvSpPr>
            <p:spPr bwMode="auto">
              <a:xfrm>
                <a:off x="1861937" y="4592669"/>
                <a:ext cx="976625" cy="707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Single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Command</a:t>
                </a:r>
                <a:endParaRPr lang="th-TH" sz="2000" dirty="0">
                  <a:solidFill>
                    <a:schemeClr val="tx2">
                      <a:lumMod val="50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26" name="TextBox 67"/>
              <p:cNvSpPr txBox="1">
                <a:spLocks noChangeArrowheads="1"/>
              </p:cNvSpPr>
              <p:nvPr/>
            </p:nvSpPr>
            <p:spPr bwMode="auto">
              <a:xfrm>
                <a:off x="8871352" y="4652437"/>
                <a:ext cx="792290" cy="39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dirty="0" err="1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สศก</a:t>
                </a:r>
                <a:r>
                  <a:rPr lang="th-TH" sz="20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./</a:t>
                </a:r>
                <a:r>
                  <a:rPr lang="en-US" sz="20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SC</a:t>
                </a:r>
                <a:endParaRPr lang="th-TH" sz="2000" dirty="0">
                  <a:solidFill>
                    <a:srgbClr val="FFFFFF"/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27" name="TextBox 68"/>
              <p:cNvSpPr txBox="1">
                <a:spLocks noChangeArrowheads="1"/>
              </p:cNvSpPr>
              <p:nvPr/>
            </p:nvSpPr>
            <p:spPr bwMode="auto">
              <a:xfrm>
                <a:off x="5081066" y="4518210"/>
                <a:ext cx="1227843" cy="1188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spc="5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SC </a:t>
                </a:r>
                <a:r>
                  <a:rPr lang="th-TH" sz="1600" spc="5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/ทุกหน่วย</a:t>
                </a:r>
                <a:endParaRPr lang="th-TH" sz="1600" spc="50" dirty="0">
                  <a:solidFill>
                    <a:srgbClr val="FFFFFF"/>
                  </a:solidFill>
                  <a:latin typeface="Angsana New" charset="-34"/>
                  <a:cs typeface="Angsana New" charset="-34"/>
                </a:endParaRPr>
              </a:p>
              <a:p>
                <a:pPr algn="ctr" fontAlgn="base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600" spc="5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งานในสังกัด </a:t>
                </a:r>
                <a:r>
                  <a:rPr lang="th-TH" sz="1600" spc="50" dirty="0" err="1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กษ</a:t>
                </a:r>
                <a:r>
                  <a:rPr lang="th-TH" sz="1600" spc="5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.ระดับพื้นที่/คณะกรรมการ</a:t>
                </a:r>
                <a:r>
                  <a:rPr lang="th-TH" sz="1600" spc="50" dirty="0" err="1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ศพก</a:t>
                </a:r>
                <a:r>
                  <a:rPr lang="th-TH" sz="1600" spc="5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.</a:t>
                </a:r>
                <a:endParaRPr lang="th-TH" sz="1600" spc="50" dirty="0">
                  <a:solidFill>
                    <a:srgbClr val="FFFFFF"/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28" name="TextBox 69"/>
              <p:cNvSpPr txBox="1">
                <a:spLocks noChangeArrowheads="1"/>
              </p:cNvSpPr>
              <p:nvPr/>
            </p:nvSpPr>
            <p:spPr bwMode="auto">
              <a:xfrm>
                <a:off x="7759337" y="4534478"/>
                <a:ext cx="890083" cy="70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Single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Command</a:t>
                </a:r>
                <a:endParaRPr lang="th-TH" sz="2000" dirty="0">
                  <a:solidFill>
                    <a:srgbClr val="FFFFFF"/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98" name="TextBox 66"/>
              <p:cNvSpPr txBox="1">
                <a:spLocks noChangeArrowheads="1"/>
              </p:cNvSpPr>
              <p:nvPr/>
            </p:nvSpPr>
            <p:spPr bwMode="auto">
              <a:xfrm>
                <a:off x="4020431" y="4724400"/>
                <a:ext cx="948131" cy="39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dirty="0" err="1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กสก</a:t>
                </a:r>
                <a:r>
                  <a:rPr lang="th-TH" sz="20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./</a:t>
                </a:r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SC</a:t>
                </a:r>
                <a:r>
                  <a:rPr lang="th-TH" sz="20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.</a:t>
                </a:r>
                <a:endParaRPr lang="th-TH" sz="2000" dirty="0">
                  <a:solidFill>
                    <a:schemeClr val="tx2">
                      <a:lumMod val="75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</p:grpSp>
      </p:grpSp>
      <p:grpSp>
        <p:nvGrpSpPr>
          <p:cNvPr id="24" name="Group 75"/>
          <p:cNvGrpSpPr>
            <a:grpSpLocks/>
          </p:cNvGrpSpPr>
          <p:nvPr/>
        </p:nvGrpSpPr>
        <p:grpSpPr bwMode="auto">
          <a:xfrm>
            <a:off x="35496" y="4826079"/>
            <a:ext cx="856325" cy="407909"/>
            <a:chOff x="136319" y="2404241"/>
            <a:chExt cx="926684" cy="519695"/>
          </a:xfrm>
        </p:grpSpPr>
        <p:sp>
          <p:nvSpPr>
            <p:cNvPr id="77" name="Rounded Rectangle 76"/>
            <p:cNvSpPr/>
            <p:nvPr/>
          </p:nvSpPr>
          <p:spPr>
            <a:xfrm>
              <a:off x="189576" y="2404241"/>
              <a:ext cx="850377" cy="519695"/>
            </a:xfrm>
            <a:prstGeom prst="roundRect">
              <a:avLst/>
            </a:prstGeom>
            <a:solidFill>
              <a:srgbClr val="BB3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9519" name="TextBox 77"/>
            <p:cNvSpPr txBox="1">
              <a:spLocks noChangeArrowheads="1"/>
            </p:cNvSpPr>
            <p:nvPr/>
          </p:nvSpPr>
          <p:spPr bwMode="auto">
            <a:xfrm>
              <a:off x="136319" y="2448370"/>
              <a:ext cx="926684" cy="40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Arial" charset="0"/>
                  <a:cs typeface="Angsana New" charset="-34"/>
                </a:rPr>
                <a:t>ระยะเวลา</a:t>
              </a:r>
            </a:p>
          </p:txBody>
        </p:sp>
      </p:grpSp>
      <p:grpSp>
        <p:nvGrpSpPr>
          <p:cNvPr id="25" name="Group 98"/>
          <p:cNvGrpSpPr>
            <a:grpSpLocks/>
          </p:cNvGrpSpPr>
          <p:nvPr/>
        </p:nvGrpSpPr>
        <p:grpSpPr bwMode="auto">
          <a:xfrm>
            <a:off x="952129" y="4826079"/>
            <a:ext cx="8047938" cy="383140"/>
            <a:chOff x="1032267" y="5226567"/>
            <a:chExt cx="8510277" cy="381802"/>
          </a:xfrm>
        </p:grpSpPr>
        <p:grpSp>
          <p:nvGrpSpPr>
            <p:cNvPr id="26" name="Group 87"/>
            <p:cNvGrpSpPr>
              <a:grpSpLocks/>
            </p:cNvGrpSpPr>
            <p:nvPr/>
          </p:nvGrpSpPr>
          <p:grpSpPr bwMode="auto">
            <a:xfrm>
              <a:off x="1032267" y="5238708"/>
              <a:ext cx="8510277" cy="353208"/>
              <a:chOff x="1032267" y="5238708"/>
              <a:chExt cx="8510277" cy="35320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032267" y="5266033"/>
                <a:ext cx="858182" cy="325883"/>
              </a:xfrm>
              <a:prstGeom prst="rect">
                <a:avLst/>
              </a:prstGeom>
              <a:solidFill>
                <a:srgbClr val="FED2F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54046" y="5266033"/>
                <a:ext cx="926284" cy="325883"/>
              </a:xfrm>
              <a:prstGeom prst="rect">
                <a:avLst/>
              </a:prstGeom>
              <a:solidFill>
                <a:srgbClr val="FDA1E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56475" y="5253377"/>
                <a:ext cx="1021658" cy="325883"/>
              </a:xfrm>
              <a:prstGeom prst="rect">
                <a:avLst/>
              </a:prstGeom>
              <a:solidFill>
                <a:srgbClr val="FC70D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065539" y="5253377"/>
                <a:ext cx="1021658" cy="325883"/>
              </a:xfrm>
              <a:prstGeom prst="rect">
                <a:avLst/>
              </a:prstGeom>
              <a:solidFill>
                <a:srgbClr val="FB57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187729" y="5253377"/>
                <a:ext cx="1085288" cy="325883"/>
              </a:xfrm>
              <a:prstGeom prst="rect">
                <a:avLst/>
              </a:prstGeom>
              <a:solidFill>
                <a:srgbClr val="D5519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28056" y="5248631"/>
                <a:ext cx="1076574" cy="324301"/>
              </a:xfrm>
              <a:prstGeom prst="rect">
                <a:avLst/>
              </a:prstGeom>
              <a:solidFill>
                <a:srgbClr val="C02E8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447628" y="5245035"/>
                <a:ext cx="1019939" cy="325883"/>
              </a:xfrm>
              <a:prstGeom prst="rect">
                <a:avLst/>
              </a:prstGeom>
              <a:solidFill>
                <a:srgbClr val="87215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522606" y="5238708"/>
                <a:ext cx="1019938" cy="325883"/>
              </a:xfrm>
              <a:prstGeom prst="rect">
                <a:avLst/>
              </a:prstGeom>
              <a:solidFill>
                <a:srgbClr val="6F1B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97"/>
            <p:cNvGrpSpPr>
              <a:grpSpLocks/>
            </p:cNvGrpSpPr>
            <p:nvPr/>
          </p:nvGrpSpPr>
          <p:grpSpPr bwMode="auto">
            <a:xfrm>
              <a:off x="1129001" y="5226567"/>
              <a:ext cx="8357154" cy="381802"/>
              <a:chOff x="1129001" y="5447280"/>
              <a:chExt cx="8357154" cy="381802"/>
            </a:xfrm>
          </p:grpSpPr>
          <p:sp>
            <p:nvSpPr>
              <p:cNvPr id="19502" name="TextBox 86"/>
              <p:cNvSpPr txBox="1">
                <a:spLocks noChangeArrowheads="1"/>
              </p:cNvSpPr>
              <p:nvPr/>
            </p:nvSpPr>
            <p:spPr bwMode="auto">
              <a:xfrm>
                <a:off x="1129001" y="5507046"/>
                <a:ext cx="609951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ต.ค. 5</a:t>
                </a: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9</a:t>
                </a:r>
                <a:endParaRPr lang="th-TH" sz="1500" dirty="0">
                  <a:solidFill>
                    <a:schemeClr val="tx2">
                      <a:lumMod val="75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03" name="TextBox 88"/>
              <p:cNvSpPr txBox="1">
                <a:spLocks noChangeArrowheads="1"/>
              </p:cNvSpPr>
              <p:nvPr/>
            </p:nvSpPr>
            <p:spPr bwMode="auto">
              <a:xfrm>
                <a:off x="1890448" y="5500766"/>
                <a:ext cx="1018090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ภายใน </a:t>
                </a:r>
                <a:r>
                  <a:rPr lang="th-TH" sz="1500" dirty="0" smtClean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ธ.ค. </a:t>
                </a:r>
                <a:r>
                  <a:rPr lang="th-TH" sz="1500" dirty="0">
                    <a:solidFill>
                      <a:schemeClr val="tx2">
                        <a:lumMod val="75000"/>
                      </a:schemeClr>
                    </a:solidFill>
                    <a:latin typeface="Angsana New" charset="-34"/>
                    <a:cs typeface="Angsana New" charset="-34"/>
                  </a:rPr>
                  <a:t>59</a:t>
                </a:r>
              </a:p>
            </p:txBody>
          </p:sp>
          <p:sp>
            <p:nvSpPr>
              <p:cNvPr id="19504" name="TextBox 90"/>
              <p:cNvSpPr txBox="1">
                <a:spLocks noChangeArrowheads="1"/>
              </p:cNvSpPr>
              <p:nvPr/>
            </p:nvSpPr>
            <p:spPr bwMode="auto">
              <a:xfrm>
                <a:off x="4006318" y="5494519"/>
                <a:ext cx="1089454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ต.ค.</a:t>
                </a: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59</a:t>
                </a:r>
                <a:r>
                  <a:rPr lang="th-TH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.- ก.ย. </a:t>
                </a: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60</a:t>
                </a:r>
                <a:endParaRPr lang="th-TH" sz="1500" dirty="0">
                  <a:solidFill>
                    <a:schemeClr val="tx2">
                      <a:lumMod val="50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9505" name="TextBox 92"/>
              <p:cNvSpPr txBox="1">
                <a:spLocks noChangeArrowheads="1"/>
              </p:cNvSpPr>
              <p:nvPr/>
            </p:nvSpPr>
            <p:spPr bwMode="auto">
              <a:xfrm>
                <a:off x="6264950" y="5487658"/>
                <a:ext cx="1226499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ก.พ. </a:t>
                </a:r>
                <a:r>
                  <a:rPr lang="en-US" sz="150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60</a:t>
                </a:r>
                <a:r>
                  <a:rPr lang="th-TH" sz="150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 </a:t>
                </a:r>
                <a:r>
                  <a:rPr lang="th-TH" sz="15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เป็นต้นไป</a:t>
                </a:r>
              </a:p>
            </p:txBody>
          </p:sp>
          <p:sp>
            <p:nvSpPr>
              <p:cNvPr id="19508" name="TextBox 95"/>
              <p:cNvSpPr txBox="1">
                <a:spLocks noChangeArrowheads="1"/>
              </p:cNvSpPr>
              <p:nvPr/>
            </p:nvSpPr>
            <p:spPr bwMode="auto">
              <a:xfrm>
                <a:off x="2956474" y="5489979"/>
                <a:ext cx="1018090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ภายใน </a:t>
                </a:r>
                <a:r>
                  <a:rPr lang="th-TH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ธ.ค. </a:t>
                </a:r>
                <a:r>
                  <a:rPr lang="th-TH" sz="1500" dirty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59</a:t>
                </a:r>
              </a:p>
            </p:txBody>
          </p:sp>
          <p:sp>
            <p:nvSpPr>
              <p:cNvPr id="19509" name="TextBox 96"/>
              <p:cNvSpPr txBox="1">
                <a:spLocks noChangeArrowheads="1"/>
              </p:cNvSpPr>
              <p:nvPr/>
            </p:nvSpPr>
            <p:spPr bwMode="auto">
              <a:xfrm>
                <a:off x="5166278" y="5490211"/>
                <a:ext cx="1122469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1 ม.ค.</a:t>
                </a:r>
                <a:r>
                  <a:rPr lang="th-TH" sz="1500" dirty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-</a:t>
                </a:r>
                <a:r>
                  <a:rPr lang="th-TH" sz="1500" dirty="0" smtClean="0">
                    <a:solidFill>
                      <a:schemeClr val="tx2">
                        <a:lumMod val="50000"/>
                      </a:schemeClr>
                    </a:solidFill>
                    <a:latin typeface="Angsana New" charset="-34"/>
                    <a:cs typeface="Angsana New" charset="-34"/>
                  </a:rPr>
                  <a:t>30 ก.ย.60</a:t>
                </a:r>
                <a:endParaRPr lang="th-TH" sz="1500" dirty="0">
                  <a:solidFill>
                    <a:schemeClr val="tx2">
                      <a:lumMod val="50000"/>
                    </a:schemeClr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99" name="TextBox 93"/>
              <p:cNvSpPr txBox="1">
                <a:spLocks noChangeArrowheads="1"/>
              </p:cNvSpPr>
              <p:nvPr/>
            </p:nvSpPr>
            <p:spPr bwMode="auto">
              <a:xfrm>
                <a:off x="8593112" y="5447280"/>
                <a:ext cx="893043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ก.พ.-</a:t>
                </a:r>
                <a:r>
                  <a:rPr lang="th-TH" sz="150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ก.ย.</a:t>
                </a:r>
                <a:r>
                  <a:rPr lang="en-US" sz="150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 60</a:t>
                </a:r>
                <a:endParaRPr lang="th-TH" sz="1500" dirty="0">
                  <a:solidFill>
                    <a:srgbClr val="FFFFFF"/>
                  </a:solidFill>
                  <a:latin typeface="Angsana New" charset="-34"/>
                  <a:cs typeface="Angsana New" charset="-34"/>
                </a:endParaRPr>
              </a:p>
            </p:txBody>
          </p:sp>
          <p:sp>
            <p:nvSpPr>
              <p:cNvPr id="100" name="TextBox 92"/>
              <p:cNvSpPr txBox="1">
                <a:spLocks noChangeArrowheads="1"/>
              </p:cNvSpPr>
              <p:nvPr/>
            </p:nvSpPr>
            <p:spPr bwMode="auto">
              <a:xfrm>
                <a:off x="7367849" y="5463267"/>
                <a:ext cx="1212606" cy="32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500" dirty="0" smtClean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ต.ค. 59 </a:t>
                </a:r>
                <a:r>
                  <a:rPr lang="th-TH" sz="1500" dirty="0">
                    <a:solidFill>
                      <a:srgbClr val="FFFFFF"/>
                    </a:solidFill>
                    <a:latin typeface="Angsana New" charset="-34"/>
                    <a:cs typeface="Angsana New" charset="-34"/>
                  </a:rPr>
                  <a:t>เป็นต้นไป</a:t>
                </a:r>
              </a:p>
            </p:txBody>
          </p:sp>
        </p:grpSp>
      </p:grpSp>
      <p:pic>
        <p:nvPicPr>
          <p:cNvPr id="19499" name="Picture 2"/>
          <p:cNvPicPr>
            <a:picLocks noChangeAspect="1" noChangeArrowheads="1"/>
          </p:cNvPicPr>
          <p:nvPr/>
        </p:nvPicPr>
        <p:blipFill>
          <a:blip r:embed="rId2"/>
          <a:srcRect l="5489" t="745" r="4802" b="2232"/>
          <a:stretch>
            <a:fillRect/>
          </a:stretch>
        </p:blipFill>
        <p:spPr bwMode="auto">
          <a:xfrm>
            <a:off x="-2644" y="36157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19"/>
          <p:cNvSpPr txBox="1">
            <a:spLocks noChangeArrowheads="1"/>
          </p:cNvSpPr>
          <p:nvPr/>
        </p:nvSpPr>
        <p:spPr bwMode="auto">
          <a:xfrm>
            <a:off x="1035593" y="807413"/>
            <a:ext cx="97494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1. เตรียมการ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ดำเนินงาน</a:t>
            </a:r>
          </a:p>
        </p:txBody>
      </p:sp>
      <p:sp>
        <p:nvSpPr>
          <p:cNvPr id="95" name="TextBox 22"/>
          <p:cNvSpPr txBox="1">
            <a:spLocks noChangeArrowheads="1"/>
          </p:cNvSpPr>
          <p:nvPr/>
        </p:nvSpPr>
        <p:spPr bwMode="auto">
          <a:xfrm>
            <a:off x="3898527" y="716249"/>
            <a:ext cx="13263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pc="-1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4. </a:t>
            </a:r>
            <a:r>
              <a:rPr lang="th-TH" sz="1800" b="1" spc="-1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การขับ</a:t>
            </a:r>
            <a:br>
              <a:rPr lang="th-TH" sz="1800" b="1" spc="-1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</a:br>
            <a:r>
              <a:rPr lang="th-TH" sz="1800" b="1" spc="-1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         เคลื่อนเครือข่าย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pc="-1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         </a:t>
            </a:r>
            <a:r>
              <a:rPr lang="th-TH" sz="1800" b="1" spc="-1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ศพก</a:t>
            </a:r>
            <a:r>
              <a:rPr lang="th-TH" sz="1800" b="1" spc="-1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ngsana New" charset="-34"/>
              </a:rPr>
              <a:t>.</a:t>
            </a:r>
            <a:endParaRPr lang="th-TH" sz="1800" b="1" spc="-100" dirty="0">
              <a:solidFill>
                <a:schemeClr val="tx2">
                  <a:lumMod val="75000"/>
                </a:schemeClr>
              </a:solidFill>
              <a:latin typeface="Arial" charset="0"/>
              <a:cs typeface="Angsana New" charset="-34"/>
            </a:endParaRPr>
          </a:p>
        </p:txBody>
      </p:sp>
      <p:sp>
        <p:nvSpPr>
          <p:cNvPr id="91" name="TextBox 68"/>
          <p:cNvSpPr txBox="1">
            <a:spLocks noChangeArrowheads="1"/>
          </p:cNvSpPr>
          <p:nvPr/>
        </p:nvSpPr>
        <p:spPr bwMode="auto">
          <a:xfrm>
            <a:off x="5868144" y="3717032"/>
            <a:ext cx="1133272" cy="118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pc="50" dirty="0">
                <a:solidFill>
                  <a:srgbClr val="FFFFFF"/>
                </a:solidFill>
                <a:latin typeface="Angsana New" charset="-34"/>
                <a:cs typeface="Angsana New" charset="-34"/>
              </a:rPr>
              <a:t>SC 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/ทุกหน่วย</a:t>
            </a:r>
            <a:endParaRPr lang="th-TH" sz="1600" spc="50" dirty="0">
              <a:solidFill>
                <a:srgbClr val="FFFFFF"/>
              </a:solidFill>
              <a:latin typeface="Angsana New" charset="-34"/>
              <a:cs typeface="Angsana New" charset="-34"/>
            </a:endParaRPr>
          </a:p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งานในสังกัด </a:t>
            </a:r>
            <a:r>
              <a:rPr lang="th-TH" sz="1600" spc="50" dirty="0" err="1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กษ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.ระดับพื้นที่/คณะกรรมการ</a:t>
            </a:r>
            <a:r>
              <a:rPr lang="th-TH" sz="1600" spc="50" dirty="0" err="1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ศพก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.</a:t>
            </a:r>
            <a:endParaRPr lang="th-TH" sz="1600" spc="50" dirty="0">
              <a:solidFill>
                <a:srgbClr val="FFFFFF"/>
              </a:solidFill>
              <a:latin typeface="Angsana New" charset="-34"/>
              <a:cs typeface="Angsana New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98813"/>
              </p:ext>
            </p:extLst>
          </p:nvPr>
        </p:nvGraphicFramePr>
        <p:xfrm>
          <a:off x="35496" y="5301208"/>
          <a:ext cx="3096344" cy="163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วัตถุประสงค์</a:t>
                      </a:r>
                      <a:endParaRPr lang="th-TH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เป็นต้นแบบการทำการเกษตรในพื้นที่</a:t>
                      </a:r>
                      <a:endParaRPr lang="th-TH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ศูนย์กลางในการถ่ายทอดเทคโนโลยีการผลิตของอำเภอ</a:t>
                      </a:r>
                      <a:endParaRPr lang="th-TH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th-TH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กลไกในการบูร</a:t>
                      </a:r>
                      <a:r>
                        <a:rPr lang="th-TH" sz="15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ณา</a:t>
                      </a:r>
                      <a:r>
                        <a:rPr lang="th-TH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การการทำงานของหน่วยงานต่างๆ</a:t>
                      </a:r>
                      <a:endParaRPr lang="th-TH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" name="ตาราง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72106"/>
              </p:ext>
            </p:extLst>
          </p:nvPr>
        </p:nvGraphicFramePr>
        <p:xfrm>
          <a:off x="3131840" y="5301208"/>
          <a:ext cx="5972473" cy="163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2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th-TH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อำเภอละ</a:t>
                      </a:r>
                      <a:r>
                        <a:rPr lang="th-TH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1 ศูนย์ 882 ศูนย์ และมีเครือข่าย </a:t>
                      </a:r>
                      <a:r>
                        <a:rPr lang="th-TH" sz="15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ศพก</a:t>
                      </a:r>
                      <a:r>
                        <a:rPr lang="th-TH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.77 จังหวัด 9 เขต และระดับประเทศ</a:t>
                      </a:r>
                      <a:endParaRPr lang="th-TH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</a:t>
                      </a:r>
                      <a:r>
                        <a:rPr lang="th-TH" sz="1500" b="1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เกษตรกรในพื้นที่</a:t>
                      </a:r>
                      <a:r>
                        <a:rPr kumimoji="0" lang="th-TH" sz="1500" b="1" i="0" u="none" strike="noStrike" cap="none" spc="-10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ngsana New" charset="-34"/>
                        </a:rPr>
                        <a:t>ประยุกต์ใช้ความรู้จาก </a:t>
                      </a:r>
                      <a:r>
                        <a:rPr kumimoji="0" lang="th-TH" sz="1500" b="1" i="0" u="none" strike="noStrike" cap="none" spc="-10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ngsana New" charset="-34"/>
                        </a:rPr>
                        <a:t>ศพก</a:t>
                      </a:r>
                      <a:r>
                        <a:rPr kumimoji="0" lang="th-TH" sz="1500" b="1" i="0" u="none" strike="noStrike" cap="none" spc="-10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ngsana New" charset="-34"/>
                        </a:rPr>
                        <a:t>. ในการผลิตสินค้าเกษตร และปรับเปลี่ยนระบบการผลิตให้เหมาะสม</a:t>
                      </a:r>
                      <a:endParaRPr lang="th-TH" sz="1500" b="1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th-TH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ลดต้นทุน และเพิ่มประสิทธิภาพการผลิตสินค้าเกษตรหลักของอำเภอ</a:t>
                      </a:r>
                      <a:endParaRPr lang="th-TH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TextBox 68"/>
          <p:cNvSpPr txBox="1">
            <a:spLocks noChangeArrowheads="1"/>
          </p:cNvSpPr>
          <p:nvPr/>
        </p:nvSpPr>
        <p:spPr bwMode="auto">
          <a:xfrm>
            <a:off x="2540764" y="3717032"/>
            <a:ext cx="1133272" cy="118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pc="50" dirty="0">
                <a:solidFill>
                  <a:srgbClr val="FFFFFF"/>
                </a:solidFill>
                <a:latin typeface="Angsana New" charset="-34"/>
                <a:cs typeface="Angsana New" charset="-34"/>
              </a:rPr>
              <a:t>SC 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/ทุกหน่วย</a:t>
            </a:r>
            <a:endParaRPr lang="th-TH" sz="1600" spc="50" dirty="0">
              <a:solidFill>
                <a:srgbClr val="FFFFFF"/>
              </a:solidFill>
              <a:latin typeface="Angsana New" charset="-34"/>
              <a:cs typeface="Angsana New" charset="-34"/>
            </a:endParaRPr>
          </a:p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งานในสังกัด </a:t>
            </a:r>
            <a:r>
              <a:rPr lang="th-TH" sz="1600" spc="50" dirty="0" err="1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กษ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.ระดับพื้นที่/คณะกรรมการ</a:t>
            </a:r>
            <a:r>
              <a:rPr lang="th-TH" sz="1600" spc="50" dirty="0" err="1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ศพก</a:t>
            </a:r>
            <a:r>
              <a:rPr lang="th-TH" sz="1600" spc="50" dirty="0" smtClean="0">
                <a:solidFill>
                  <a:srgbClr val="FFFFFF"/>
                </a:solidFill>
                <a:latin typeface="Angsana New" charset="-34"/>
                <a:cs typeface="Angsana New" charset="-34"/>
              </a:rPr>
              <a:t>.</a:t>
            </a:r>
            <a:endParaRPr lang="th-TH" sz="1600" spc="50" dirty="0">
              <a:solidFill>
                <a:srgbClr val="FFFFFF"/>
              </a:solidFill>
              <a:latin typeface="Angsana New" charset="-34"/>
              <a:cs typeface="Angsana New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8591889" y="659735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12 ต.ค.59</a:t>
            </a:r>
            <a:endParaRPr lang="th-TH" sz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1128" y="188640"/>
            <a:ext cx="868135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องค์ประกอบ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700808"/>
            <a:ext cx="8712968" cy="4824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พื้นที่ใช้สอยทั้งหมด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63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ตรม. ประกอบด้วย</a:t>
            </a:r>
          </a:p>
          <a:p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พื้นที่เอนกประสงค์ ขนาด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34.5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ตรม.            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สำหรับเกษตรกร จำนวน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30 - 40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คน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พื้นที่การนำเสนอข้อมูล ขนาด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ตรม.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ห้องสุขา ขนาด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4.5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ตรม. 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จำนวน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ห้อง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25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ตรม.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ห้อง )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ห้องเก็บอุปกรณ์ ขนาด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ตรม.</a:t>
            </a:r>
          </a:p>
          <a:p>
            <a:pPr marL="514350" indent="-514350" algn="ctr">
              <a:buAutoNum type="arabicPeriod"/>
            </a:pP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4094" b="16310"/>
          <a:stretch/>
        </p:blipFill>
        <p:spPr bwMode="auto">
          <a:xfrm rot="16200000">
            <a:off x="4637435" y="2283445"/>
            <a:ext cx="447764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3071802" y="4929198"/>
            <a:ext cx="214314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จัด</a:t>
            </a:r>
            <a:r>
              <a:rPr lang="th-TH" sz="1600" dirty="0">
                <a:latin typeface="TH SarabunPSK" pitchFamily="34" charset="-34"/>
                <a:cs typeface="+mj-cs"/>
              </a:rPr>
              <a:t>ประชุม</a:t>
            </a:r>
            <a:r>
              <a:rPr lang="th-TH" sz="1600" dirty="0" smtClean="0">
                <a:latin typeface="TH SarabunPSK" pitchFamily="34" charset="-34"/>
                <a:cs typeface="+mj-cs"/>
              </a:rPr>
              <a:t>คณะกรรมการเพื่อทราบ</a:t>
            </a:r>
          </a:p>
          <a:p>
            <a:r>
              <a:rPr lang="th-TH" sz="1600" dirty="0" smtClean="0">
                <a:latin typeface="TH SarabunPSK" pitchFamily="34" charset="-34"/>
                <a:cs typeface="+mj-cs"/>
              </a:rPr>
              <a:t>การดำเนินงานศาลาเรียนรู้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กำกับ</a:t>
            </a:r>
            <a:r>
              <a:rPr lang="th-TH" sz="1600" dirty="0">
                <a:latin typeface="TH SarabunPSK" pitchFamily="34" charset="-34"/>
                <a:cs typeface="+mj-cs"/>
              </a:rPr>
              <a:t>ดูแลการจัดทำศาลาเรียนรู้ </a:t>
            </a:r>
            <a:r>
              <a:rPr lang="th-TH" sz="1600" dirty="0" smtClean="0">
                <a:latin typeface="TH SarabunPSK" pitchFamily="34" charset="-34"/>
                <a:cs typeface="+mj-cs"/>
              </a:rPr>
              <a:t>และการรายงานผล  </a:t>
            </a:r>
            <a:endParaRPr lang="en-US" sz="1600" dirty="0">
              <a:latin typeface="TH SarabunPSK" pitchFamily="34" charset="-34"/>
              <a:cs typeface="+mj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85918" y="142876"/>
            <a:ext cx="5000660" cy="428604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+mj-cs"/>
              </a:rPr>
              <a:t/>
            </a:r>
            <a:br>
              <a:rPr lang="th-TH" sz="2400" b="1" dirty="0" smtClean="0">
                <a:latin typeface="TH SarabunPSK" pitchFamily="34" charset="-34"/>
                <a:cs typeface="+mj-cs"/>
              </a:rPr>
            </a:br>
            <a:r>
              <a:rPr lang="th-TH" sz="3200" b="1" dirty="0" smtClean="0">
                <a:latin typeface="TH SarabunPSK" pitchFamily="34" charset="-34"/>
                <a:cs typeface="+mj-cs"/>
              </a:rPr>
              <a:t>การ</a:t>
            </a:r>
            <a:r>
              <a:rPr lang="th-TH" sz="3200" b="1" dirty="0">
                <a:latin typeface="TH SarabunPSK" pitchFamily="34" charset="-34"/>
                <a:cs typeface="+mj-cs"/>
              </a:rPr>
              <a:t>ดำเนินงานโครงการศาลา</a:t>
            </a:r>
            <a:r>
              <a:rPr lang="th-TH" sz="3200" b="1" dirty="0" smtClean="0">
                <a:latin typeface="TH SarabunPSK" pitchFamily="34" charset="-34"/>
                <a:cs typeface="+mj-cs"/>
              </a:rPr>
              <a:t>เรียนรู้</a:t>
            </a:r>
            <a:r>
              <a:rPr lang="en-US" sz="32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+mj-cs"/>
              </a:rPr>
              <a:t>(</a:t>
            </a:r>
            <a:r>
              <a:rPr lang="th-TH" sz="3200" b="1" dirty="0" err="1" smtClean="0">
                <a:latin typeface="TH SarabunPSK" pitchFamily="34" charset="-34"/>
                <a:cs typeface="+mj-cs"/>
              </a:rPr>
              <a:t>ศพก.</a:t>
            </a:r>
            <a:r>
              <a:rPr lang="th-TH" sz="3200" b="1" dirty="0" smtClean="0">
                <a:latin typeface="TH SarabunPSK" pitchFamily="34" charset="-34"/>
                <a:cs typeface="+mj-cs"/>
              </a:rPr>
              <a:t>)</a:t>
            </a:r>
            <a:r>
              <a:rPr lang="en-US" sz="3200" dirty="0">
                <a:latin typeface="TH SarabunPSK" pitchFamily="34" charset="-34"/>
                <a:cs typeface="+mj-cs"/>
              </a:rPr>
              <a:t/>
            </a:r>
            <a:br>
              <a:rPr lang="en-US" sz="3200" dirty="0">
                <a:latin typeface="TH SarabunPSK" pitchFamily="34" charset="-34"/>
                <a:cs typeface="+mj-cs"/>
              </a:rPr>
            </a:br>
            <a:endParaRPr lang="th-TH" sz="3200" dirty="0">
              <a:latin typeface="TH SarabunPSK" pitchFamily="34" charset="-34"/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5720" y="1072108"/>
            <a:ext cx="185738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ขอ</a:t>
            </a:r>
            <a:r>
              <a:rPr lang="th-TH" sz="1600" dirty="0">
                <a:latin typeface="TH SarabunPSK" pitchFamily="34" charset="-34"/>
                <a:cs typeface="+mj-cs"/>
              </a:rPr>
              <a:t>สนับสนุนงบประมาณจาก </a:t>
            </a:r>
            <a:r>
              <a:rPr lang="th-TH" sz="1600" dirty="0" err="1">
                <a:latin typeface="TH SarabunPSK" pitchFamily="34" charset="-34"/>
                <a:cs typeface="+mj-cs"/>
              </a:rPr>
              <a:t>สสร.</a:t>
            </a:r>
            <a:r>
              <a:rPr lang="th-TH" sz="1600" dirty="0">
                <a:latin typeface="TH SarabunPSK" pitchFamily="34" charset="-34"/>
                <a:cs typeface="+mj-cs"/>
              </a:rPr>
              <a:t> (ก.ค.59)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จัดทำ</a:t>
            </a:r>
            <a:r>
              <a:rPr lang="th-TH" sz="1600" dirty="0">
                <a:latin typeface="TH SarabunPSK" pitchFamily="34" charset="-34"/>
                <a:cs typeface="+mj-cs"/>
              </a:rPr>
              <a:t>คู่มือการดำเนินงาน (ส.ค.</a:t>
            </a:r>
            <a:r>
              <a:rPr lang="th-TH" sz="1600" dirty="0" smtClean="0">
                <a:latin typeface="TH SarabunPSK" pitchFamily="34" charset="-34"/>
                <a:cs typeface="+mj-cs"/>
              </a:rPr>
              <a:t>- ก.ย.</a:t>
            </a:r>
            <a:r>
              <a:rPr lang="th-TH" sz="1600" dirty="0">
                <a:latin typeface="TH SarabunPSK" pitchFamily="34" charset="-34"/>
                <a:cs typeface="+mj-cs"/>
              </a:rPr>
              <a:t>59)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ทำ</a:t>
            </a:r>
            <a:r>
              <a:rPr lang="th-TH" sz="1600" dirty="0">
                <a:latin typeface="TH SarabunPSK" pitchFamily="34" charset="-34"/>
                <a:cs typeface="+mj-cs"/>
              </a:rPr>
              <a:t>บันทึกข้อตกลง</a:t>
            </a:r>
            <a:r>
              <a:rPr lang="th-TH" sz="1600" dirty="0" smtClean="0">
                <a:latin typeface="TH SarabunPSK" pitchFamily="34" charset="-34"/>
                <a:cs typeface="+mj-cs"/>
              </a:rPr>
              <a:t>การ         เบิก</a:t>
            </a:r>
            <a:r>
              <a:rPr lang="th-TH" sz="1600" dirty="0">
                <a:latin typeface="TH SarabunPSK" pitchFamily="34" charset="-34"/>
                <a:cs typeface="+mj-cs"/>
              </a:rPr>
              <a:t>จ่ายเงินกับกรมบัญชีกลาง (ส.ค.59)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รับ</a:t>
            </a:r>
            <a:r>
              <a:rPr lang="th-TH" sz="1600" dirty="0">
                <a:latin typeface="TH SarabunPSK" pitchFamily="34" charset="-34"/>
                <a:cs typeface="+mj-cs"/>
              </a:rPr>
              <a:t>เงินบริจาคจาก </a:t>
            </a:r>
            <a:r>
              <a:rPr lang="th-TH" sz="1600" dirty="0" err="1">
                <a:latin typeface="TH SarabunPSK" pitchFamily="34" charset="-34"/>
                <a:cs typeface="+mj-cs"/>
              </a:rPr>
              <a:t>สสร.</a:t>
            </a:r>
            <a:r>
              <a:rPr lang="th-TH" sz="1600" dirty="0">
                <a:latin typeface="TH SarabunPSK" pitchFamily="34" charset="-34"/>
                <a:cs typeface="+mj-cs"/>
              </a:rPr>
              <a:t> (ก.ย.59)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แจ้งจังหวัด</a:t>
            </a:r>
            <a:r>
              <a:rPr lang="th-TH" sz="1600" dirty="0">
                <a:latin typeface="TH SarabunPSK" pitchFamily="34" charset="-34"/>
                <a:cs typeface="+mj-cs"/>
              </a:rPr>
              <a:t>/โอนเงิน/</a:t>
            </a:r>
            <a:r>
              <a:rPr lang="th-TH" sz="1600" dirty="0" smtClean="0">
                <a:latin typeface="TH SarabunPSK" pitchFamily="34" charset="-34"/>
                <a:cs typeface="+mj-cs"/>
              </a:rPr>
              <a:t>แจ้ง</a:t>
            </a:r>
          </a:p>
          <a:p>
            <a:pPr lvl="0"/>
            <a:r>
              <a:rPr lang="th-TH" sz="1600" dirty="0" smtClean="0">
                <a:latin typeface="TH SarabunPSK" pitchFamily="34" charset="-34"/>
                <a:cs typeface="+mj-cs"/>
              </a:rPr>
              <a:t>ธ.</a:t>
            </a:r>
            <a:r>
              <a:rPr lang="th-TH" sz="1600" dirty="0" err="1" smtClean="0">
                <a:latin typeface="TH SarabunPSK" pitchFamily="34" charset="-34"/>
                <a:cs typeface="+mj-cs"/>
              </a:rPr>
              <a:t>ก.ส.</a:t>
            </a:r>
            <a:r>
              <a:rPr lang="th-TH" sz="1600" dirty="0" smtClean="0">
                <a:latin typeface="TH SarabunPSK" pitchFamily="34" charset="-34"/>
                <a:cs typeface="+mj-cs"/>
              </a:rPr>
              <a:t> </a:t>
            </a:r>
            <a:r>
              <a:rPr lang="th-TH" sz="1600" dirty="0">
                <a:latin typeface="TH SarabunPSK" pitchFamily="34" charset="-34"/>
                <a:cs typeface="+mj-cs"/>
              </a:rPr>
              <a:t>(ต.ค.59)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endParaRPr lang="th-TH" sz="1600" dirty="0" smtClean="0">
              <a:latin typeface="TH SarabunPSK" pitchFamily="34" charset="-34"/>
              <a:cs typeface="+mj-cs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71802" y="1142984"/>
            <a:ext cx="235745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แจ้ง </a:t>
            </a:r>
            <a:r>
              <a:rPr lang="en-US" sz="1600" dirty="0" smtClean="0">
                <a:latin typeface="TH SarabunPSK" pitchFamily="34" charset="-34"/>
                <a:cs typeface="+mj-cs"/>
              </a:rPr>
              <a:t>Single </a:t>
            </a:r>
            <a:r>
              <a:rPr lang="en-US" sz="1600" dirty="0">
                <a:latin typeface="TH SarabunPSK" pitchFamily="34" charset="-34"/>
                <a:cs typeface="+mj-cs"/>
              </a:rPr>
              <a:t>Command / </a:t>
            </a:r>
            <a:r>
              <a:rPr lang="th-TH" sz="1600" dirty="0" err="1">
                <a:latin typeface="TH SarabunPSK" pitchFamily="34" charset="-34"/>
                <a:cs typeface="+mj-cs"/>
              </a:rPr>
              <a:t>สนง.</a:t>
            </a:r>
            <a:r>
              <a:rPr lang="th-TH" sz="1600" dirty="0">
                <a:latin typeface="TH SarabunPSK" pitchFamily="34" charset="-34"/>
                <a:cs typeface="+mj-cs"/>
              </a:rPr>
              <a:t>อำเภอ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รวบรวม</a:t>
            </a:r>
            <a:r>
              <a:rPr lang="th-TH" sz="1600" dirty="0">
                <a:latin typeface="TH SarabunPSK" pitchFamily="34" charset="-34"/>
                <a:cs typeface="+mj-cs"/>
              </a:rPr>
              <a:t>เอกสารหลักฐาน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จัดทำ</a:t>
            </a:r>
            <a:r>
              <a:rPr lang="th-TH" sz="1600" dirty="0">
                <a:latin typeface="TH SarabunPSK" pitchFamily="34" charset="-34"/>
                <a:cs typeface="+mj-cs"/>
              </a:rPr>
              <a:t>บัญชีข้อตกลงกับ </a:t>
            </a:r>
            <a:r>
              <a:rPr lang="th-TH" sz="1600" dirty="0" err="1">
                <a:latin typeface="TH SarabunPSK" pitchFamily="34" charset="-34"/>
                <a:cs typeface="+mj-cs"/>
              </a:rPr>
              <a:t>ศพก.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พิจารณา</a:t>
            </a:r>
            <a:r>
              <a:rPr lang="th-TH" sz="1600" dirty="0">
                <a:latin typeface="TH SarabunPSK" pitchFamily="34" charset="-34"/>
                <a:cs typeface="+mj-cs"/>
              </a:rPr>
              <a:t>อนุมัติโครงการ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โอน</a:t>
            </a:r>
            <a:r>
              <a:rPr lang="th-TH" sz="1600" dirty="0">
                <a:latin typeface="TH SarabunPSK" pitchFamily="34" charset="-34"/>
                <a:cs typeface="+mj-cs"/>
              </a:rPr>
              <a:t>เงินเข้าบัญชี ธ.</a:t>
            </a:r>
            <a:r>
              <a:rPr lang="th-TH" sz="1600" dirty="0" err="1">
                <a:latin typeface="TH SarabunPSK" pitchFamily="34" charset="-34"/>
                <a:cs typeface="+mj-cs"/>
              </a:rPr>
              <a:t>ก.ส.</a:t>
            </a:r>
            <a:r>
              <a:rPr lang="th-TH" sz="1600" dirty="0">
                <a:latin typeface="TH SarabunPSK" pitchFamily="34" charset="-34"/>
                <a:cs typeface="+mj-cs"/>
              </a:rPr>
              <a:t> ของ </a:t>
            </a:r>
            <a:r>
              <a:rPr lang="th-TH" sz="1600" dirty="0" err="1">
                <a:latin typeface="TH SarabunPSK" pitchFamily="34" charset="-34"/>
                <a:cs typeface="+mj-cs"/>
              </a:rPr>
              <a:t>ศพก.</a:t>
            </a:r>
            <a:endParaRPr lang="en-US" sz="1600" dirty="0">
              <a:latin typeface="TH SarabunPSK" pitchFamily="34" charset="-34"/>
              <a:cs typeface="+mj-cs"/>
            </a:endParaRPr>
          </a:p>
          <a:p>
            <a:endParaRPr lang="th-TH" sz="1600" dirty="0" smtClean="0">
              <a:latin typeface="TH SarabunPSK" pitchFamily="34" charset="-34"/>
              <a:cs typeface="+mj-cs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00760" y="3500438"/>
            <a:ext cx="2928958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จัดประชุมคณะกรรมการ </a:t>
            </a:r>
            <a:r>
              <a:rPr lang="th-TH" sz="1600" dirty="0" err="1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+mj-cs"/>
              </a:rPr>
              <a:t>ศพก.</a:t>
            </a: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+mj-cs"/>
              </a:rPr>
              <a:t> เพื่อจัดทำแผน  การดำเนินงาน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เปิดบัญชีกับ ธ.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ก.ส.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จัดเตรียมเอกสารหลักฐานส่ง 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สนง.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เกษตรอำเภอ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h-T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+mj-cs"/>
              </a:rPr>
              <a:t> จัดทำบันทึกข้อตกลงกับสำนักงานเกษตรจังหวัด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รับเงินและตรวจสอบเงินเข้าบัญชี ธ.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ก.ส.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ของ 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ศพก.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เบิกจ่ายเงินดำเนินการ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ดำเนินการก่อสร้าง / ปรับปรุง / ซื้อวัสดุอุปกรณ์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 รายงานความก้าวหน้า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71406" y="785794"/>
            <a:ext cx="2286016" cy="642942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+mj-cs"/>
              </a:rPr>
              <a:t>กรมส่งเสริมการเกษตร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2857488" y="714356"/>
            <a:ext cx="2714644" cy="71438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สำนักงานเกษตรจังหวัด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5929322" y="3286124"/>
            <a:ext cx="3071834" cy="642942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+mj-cs"/>
              </a:rPr>
              <a:t>ศพก.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85720" y="4786322"/>
            <a:ext cx="185738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รายงานผลการดำเนินงานให้ </a:t>
            </a:r>
            <a:r>
              <a:rPr lang="th-TH" sz="1600" dirty="0" err="1" smtClean="0">
                <a:latin typeface="TH SarabunPSK" pitchFamily="34" charset="-34"/>
                <a:cs typeface="+mj-cs"/>
              </a:rPr>
              <a:t>สสร.</a:t>
            </a:r>
            <a:endParaRPr lang="en-US" sz="1600" dirty="0">
              <a:latin typeface="TH SarabunPSK" pitchFamily="34" charset="-34"/>
              <a:cs typeface="+mj-cs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071802" y="3357562"/>
            <a:ext cx="235745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th-TH" sz="1600" dirty="0" smtClean="0"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รายงานผลการดำเนินงาน</a:t>
            </a:r>
            <a:endParaRPr lang="en-US" sz="1600" dirty="0" smtClean="0"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latin typeface="TH SarabunPSK" pitchFamily="34" charset="-34"/>
                <a:cs typeface="+mj-cs"/>
              </a:rPr>
              <a:t> บันทึกบัญชีรับ-จ่าย / รายงานการใช้    จ่ายเงิน</a:t>
            </a:r>
            <a:endParaRPr lang="en-US" sz="1600" dirty="0">
              <a:latin typeface="TH SarabunPSK" pitchFamily="34" charset="-34"/>
              <a:cs typeface="+mj-cs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2357422" y="2143116"/>
            <a:ext cx="428628" cy="428628"/>
          </a:xfrm>
          <a:prstGeom prst="chevr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+mj-cs"/>
            </a:endParaRPr>
          </a:p>
        </p:txBody>
      </p:sp>
      <p:sp>
        <p:nvSpPr>
          <p:cNvPr id="35" name="สี่เหลี่ยมมุมมน 34"/>
          <p:cNvSpPr/>
          <p:nvPr/>
        </p:nvSpPr>
        <p:spPr>
          <a:xfrm>
            <a:off x="142844" y="1500174"/>
            <a:ext cx="1000132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ก.ค.- ต.ค. 59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6" name="สี่เหลี่ยมมุมมน 35"/>
          <p:cNvSpPr/>
          <p:nvPr/>
        </p:nvSpPr>
        <p:spPr>
          <a:xfrm>
            <a:off x="142844" y="4643446"/>
            <a:ext cx="1214446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ต.ค. 59- ม.ค. 60</a:t>
            </a:r>
            <a:endParaRPr lang="en-US" sz="1600" b="1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7" name="สี่เหลี่ยมมุมมน 36"/>
          <p:cNvSpPr/>
          <p:nvPr/>
        </p:nvSpPr>
        <p:spPr>
          <a:xfrm>
            <a:off x="2857488" y="1500174"/>
            <a:ext cx="1000132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ต.ค.- พ.ย. 59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2928926" y="3214686"/>
            <a:ext cx="1214446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ต.ค. 59- ม.ค. 60</a:t>
            </a:r>
            <a:endParaRPr lang="en-US" sz="1600" b="1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2857488" y="5357826"/>
            <a:ext cx="1000132" cy="35719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ต.ค.- ธ.ค. 59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5786446" y="3929066"/>
            <a:ext cx="928694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+mj-cs"/>
              </a:rPr>
              <a:t>ต.ค.- ธ.ค.59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57731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กลุ่ม 3"/>
          <p:cNvGrpSpPr>
            <a:grpSpLocks/>
          </p:cNvGrpSpPr>
          <p:nvPr/>
        </p:nvGrpSpPr>
        <p:grpSpPr bwMode="auto">
          <a:xfrm>
            <a:off x="71406" y="-24"/>
            <a:ext cx="642942" cy="642918"/>
            <a:chOff x="4908682" y="1242162"/>
            <a:chExt cx="2950220" cy="2944125"/>
          </a:xfrm>
          <a:noFill/>
        </p:grpSpPr>
        <p:pic>
          <p:nvPicPr>
            <p:cNvPr id="42" name="รูปภาพ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8682" y="1242162"/>
              <a:ext cx="2950220" cy="2944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วงรี 42"/>
            <p:cNvSpPr/>
            <p:nvPr/>
          </p:nvSpPr>
          <p:spPr>
            <a:xfrm>
              <a:off x="4931740" y="1340740"/>
              <a:ext cx="2881048" cy="2736148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</p:grpSp>
      <p:sp>
        <p:nvSpPr>
          <p:cNvPr id="44" name="วงรี 43"/>
          <p:cNvSpPr/>
          <p:nvPr/>
        </p:nvSpPr>
        <p:spPr>
          <a:xfrm>
            <a:off x="2857488" y="4643446"/>
            <a:ext cx="2571768" cy="642942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+mj-cs"/>
              </a:rPr>
              <a:t>Single Command 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6357950" y="1000108"/>
            <a:ext cx="2500330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th-TH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th-TH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แจ้งคณะกรรมการศูนย์ฯ จัดประชุม</a:t>
            </a:r>
            <a:endParaRPr lang="en-US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รวบรวมเอกสารหลักฐานส่ง </a:t>
            </a:r>
          </a:p>
          <a:p>
            <a:pPr lvl="0"/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1600" dirty="0" err="1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สนง.</a:t>
            </a: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เกษตรจังหวัด</a:t>
            </a:r>
            <a:endParaRPr lang="en-US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ติดตามความก้าวหน้า / กำกับดูแล</a:t>
            </a:r>
            <a:endParaRPr lang="en-US" sz="1600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รายงานความก้าวหน้า </a:t>
            </a:r>
          </a:p>
        </p:txBody>
      </p:sp>
      <p:sp>
        <p:nvSpPr>
          <p:cNvPr id="41" name="สี่เหลี่ยมมุมมน 40"/>
          <p:cNvSpPr/>
          <p:nvPr/>
        </p:nvSpPr>
        <p:spPr>
          <a:xfrm>
            <a:off x="6143636" y="1357298"/>
            <a:ext cx="1000132" cy="35719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ต.ค.- ธ.ค. 59</a:t>
            </a:r>
            <a:endParaRPr lang="en-US" sz="1600" b="1" dirty="0" smtClean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45" name="วงรี 44"/>
          <p:cNvSpPr/>
          <p:nvPr/>
        </p:nvSpPr>
        <p:spPr>
          <a:xfrm>
            <a:off x="6215074" y="642918"/>
            <a:ext cx="2786082" cy="642942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+mj-cs"/>
              </a:rPr>
              <a:t>สำนักงานเกษตรอำเภอ</a:t>
            </a:r>
            <a:endParaRPr lang="th-TH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</p:txBody>
      </p:sp>
      <p:sp>
        <p:nvSpPr>
          <p:cNvPr id="47" name="เครื่องหมายบั้ง 46"/>
          <p:cNvSpPr/>
          <p:nvPr/>
        </p:nvSpPr>
        <p:spPr>
          <a:xfrm rot="5400000">
            <a:off x="3964777" y="4250537"/>
            <a:ext cx="357190" cy="428628"/>
          </a:xfrm>
          <a:prstGeom prst="chevr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+mj-cs"/>
            </a:endParaRPr>
          </a:p>
        </p:txBody>
      </p:sp>
      <p:sp>
        <p:nvSpPr>
          <p:cNvPr id="48" name="เครื่องหมายบั้ง 47"/>
          <p:cNvSpPr/>
          <p:nvPr/>
        </p:nvSpPr>
        <p:spPr>
          <a:xfrm rot="5400000">
            <a:off x="7322363" y="2964653"/>
            <a:ext cx="357190" cy="428628"/>
          </a:xfrm>
          <a:prstGeom prst="chevr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+mj-cs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5643570" y="2143116"/>
            <a:ext cx="428628" cy="428628"/>
          </a:xfrm>
          <a:prstGeom prst="chevr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+mj-cs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1000100" y="5715016"/>
            <a:ext cx="64294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68" name="สี่เหลี่ยมมุมมน 67"/>
          <p:cNvSpPr/>
          <p:nvPr/>
        </p:nvSpPr>
        <p:spPr>
          <a:xfrm>
            <a:off x="71438" y="5643578"/>
            <a:ext cx="22145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สสร.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= 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สำนักงานสลากกินแบ่งรัฐบาล</a:t>
            </a:r>
            <a:endParaRPr lang="en-US" sz="1400" b="1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69" name="สี่เหลี่ยมมุมมน 68"/>
          <p:cNvSpPr/>
          <p:nvPr/>
        </p:nvSpPr>
        <p:spPr>
          <a:xfrm>
            <a:off x="142876" y="6429396"/>
            <a:ext cx="114297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กวพ.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 / 12 ต.ค.59</a:t>
            </a:r>
            <a:endParaRPr lang="en-US" sz="1400" b="1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9" name="ลูกศรขวา 58"/>
          <p:cNvSpPr/>
          <p:nvPr/>
        </p:nvSpPr>
        <p:spPr>
          <a:xfrm>
            <a:off x="5214942" y="5214950"/>
            <a:ext cx="785818" cy="714380"/>
          </a:xfrm>
          <a:prstGeom prst="rightArrow">
            <a:avLst>
              <a:gd name="adj1" fmla="val 50000"/>
              <a:gd name="adj2" fmla="val 3012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+mj-cs"/>
              </a:rPr>
              <a:t>กำกับดูแล</a:t>
            </a:r>
            <a:endParaRPr lang="th-TH" sz="1400" b="1" dirty="0">
              <a:ln>
                <a:solidFill>
                  <a:srgbClr val="FF0066"/>
                </a:solidFill>
              </a:ln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694</Words>
  <Application>Microsoft Office PowerPoint</Application>
  <PresentationFormat>นำเสนอทางหน้าจอ (4:3)</PresentationFormat>
  <Paragraphs>156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งานนำเสนอ PowerPoint</vt:lpstr>
      <vt:lpstr>องค์ประกอบ</vt:lpstr>
      <vt:lpstr> การดำเนินงานโครงการศาลาเรียนรู้ (ศพก.) </vt:lpstr>
    </vt:vector>
  </TitlesOfParts>
  <Company>Kasetsart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ขั้นตอนการดำเนินงานโครงการศาลาเรียนรู้</dc:title>
  <dc:creator>Office Of Computer Services</dc:creator>
  <cp:lastModifiedBy>USER</cp:lastModifiedBy>
  <cp:revision>52</cp:revision>
  <dcterms:created xsi:type="dcterms:W3CDTF">2016-10-12T01:09:05Z</dcterms:created>
  <dcterms:modified xsi:type="dcterms:W3CDTF">2016-10-14T07:10:41Z</dcterms:modified>
</cp:coreProperties>
</file>