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3F0"/>
    <a:srgbClr val="00CD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6302" autoAdjust="0"/>
  </p:normalViewPr>
  <p:slideViewPr>
    <p:cSldViewPr>
      <p:cViewPr>
        <p:scale>
          <a:sx n="60" d="100"/>
          <a:sy n="60" d="100"/>
        </p:scale>
        <p:origin x="-1421" y="-12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73C5A-B5B3-4C08-A4C6-CA3B08B4CF92}" type="datetimeFigureOut">
              <a:rPr lang="th-TH" smtClean="0"/>
              <a:pPr/>
              <a:t>31/05/59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F8482-5D74-46BD-B93A-0CA954CA59D7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73C5A-B5B3-4C08-A4C6-CA3B08B4CF92}" type="datetimeFigureOut">
              <a:rPr lang="th-TH" smtClean="0"/>
              <a:pPr/>
              <a:t>31/05/59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F8482-5D74-46BD-B93A-0CA954CA59D7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73C5A-B5B3-4C08-A4C6-CA3B08B4CF92}" type="datetimeFigureOut">
              <a:rPr lang="th-TH" smtClean="0"/>
              <a:pPr/>
              <a:t>31/05/59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F8482-5D74-46BD-B93A-0CA954CA59D7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73C5A-B5B3-4C08-A4C6-CA3B08B4CF92}" type="datetimeFigureOut">
              <a:rPr lang="th-TH" smtClean="0"/>
              <a:pPr/>
              <a:t>31/05/59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F8482-5D74-46BD-B93A-0CA954CA59D7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73C5A-B5B3-4C08-A4C6-CA3B08B4CF92}" type="datetimeFigureOut">
              <a:rPr lang="th-TH" smtClean="0"/>
              <a:pPr/>
              <a:t>31/05/59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F8482-5D74-46BD-B93A-0CA954CA59D7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73C5A-B5B3-4C08-A4C6-CA3B08B4CF92}" type="datetimeFigureOut">
              <a:rPr lang="th-TH" smtClean="0"/>
              <a:pPr/>
              <a:t>31/05/59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F8482-5D74-46BD-B93A-0CA954CA59D7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ยึด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73C5A-B5B3-4C08-A4C6-CA3B08B4CF92}" type="datetimeFigureOut">
              <a:rPr lang="th-TH" smtClean="0"/>
              <a:pPr/>
              <a:t>31/05/59</a:t>
            </a:fld>
            <a:endParaRPr lang="th-TH"/>
          </a:p>
        </p:txBody>
      </p:sp>
      <p:sp>
        <p:nvSpPr>
          <p:cNvPr id="8" name="ตัวยึด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ยึด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F8482-5D74-46BD-B93A-0CA954CA59D7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73C5A-B5B3-4C08-A4C6-CA3B08B4CF92}" type="datetimeFigureOut">
              <a:rPr lang="th-TH" smtClean="0"/>
              <a:pPr/>
              <a:t>31/05/59</a:t>
            </a:fld>
            <a:endParaRPr lang="th-TH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F8482-5D74-46BD-B93A-0CA954CA59D7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73C5A-B5B3-4C08-A4C6-CA3B08B4CF92}" type="datetimeFigureOut">
              <a:rPr lang="th-TH" smtClean="0"/>
              <a:pPr/>
              <a:t>31/05/59</a:t>
            </a:fld>
            <a:endParaRPr lang="th-TH"/>
          </a:p>
        </p:txBody>
      </p:sp>
      <p:sp>
        <p:nvSpPr>
          <p:cNvPr id="3" name="ตัวยึด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F8482-5D74-46BD-B93A-0CA954CA59D7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73C5A-B5B3-4C08-A4C6-CA3B08B4CF92}" type="datetimeFigureOut">
              <a:rPr lang="th-TH" smtClean="0"/>
              <a:pPr/>
              <a:t>31/05/59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F8482-5D74-46BD-B93A-0CA954CA59D7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73C5A-B5B3-4C08-A4C6-CA3B08B4CF92}" type="datetimeFigureOut">
              <a:rPr lang="th-TH" smtClean="0"/>
              <a:pPr/>
              <a:t>31/05/59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F8482-5D74-46BD-B93A-0CA954CA59D7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73C5A-B5B3-4C08-A4C6-CA3B08B4CF92}" type="datetimeFigureOut">
              <a:rPr lang="th-TH" smtClean="0"/>
              <a:pPr/>
              <a:t>31/05/59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F8482-5D74-46BD-B93A-0CA954CA59D7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-27384"/>
            <a:ext cx="9144000" cy="400110"/>
          </a:xfrm>
          <a:prstGeom prst="rect">
            <a:avLst/>
          </a:prstGeom>
          <a:solidFill>
            <a:srgbClr val="0033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th-TH" sz="2000" b="1" dirty="0" smtClean="0">
                <a:solidFill>
                  <a:schemeClr val="bg1">
                    <a:lumMod val="95000"/>
                  </a:schemeClr>
                </a:solidFill>
              </a:rPr>
              <a:t>การจัดงานวันถ่ายทอดเทคโนโลยี </a:t>
            </a:r>
            <a:r>
              <a:rPr lang="en-US" sz="1600" b="1" dirty="0" smtClean="0">
                <a:solidFill>
                  <a:schemeClr val="bg1">
                    <a:lumMod val="95000"/>
                  </a:schemeClr>
                </a:solidFill>
              </a:rPr>
              <a:t>(Field Day) </a:t>
            </a:r>
            <a:r>
              <a:rPr lang="th-TH" sz="2000" b="1" dirty="0" smtClean="0">
                <a:solidFill>
                  <a:schemeClr val="bg1">
                    <a:lumMod val="95000"/>
                  </a:schemeClr>
                </a:solidFill>
              </a:rPr>
              <a:t>และบริการการเกษตร</a:t>
            </a:r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th-TH" sz="2000" b="1" dirty="0" smtClean="0">
                <a:solidFill>
                  <a:schemeClr val="bg1">
                    <a:lumMod val="95000"/>
                  </a:schemeClr>
                </a:solidFill>
              </a:rPr>
              <a:t>เพื่อเริ่มต้นฤดูกาลผลิตใหม่ ปี ๒๕๕๙</a:t>
            </a:r>
            <a:endParaRPr lang="th-TH" sz="20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383458"/>
            <a:ext cx="4554506" cy="67710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h-TH" sz="2000" b="1" dirty="0" smtClean="0">
                <a:solidFill>
                  <a:srgbClr val="800080"/>
                </a:solidFill>
              </a:rPr>
              <a:t>วัตถุประสงค์</a:t>
            </a:r>
            <a:r>
              <a:rPr lang="th-TH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sym typeface="Wingdings 2"/>
              </a:rPr>
              <a:t>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th-TH" sz="1800" b="1" dirty="0" smtClean="0">
                <a:solidFill>
                  <a:schemeClr val="tx1"/>
                </a:solidFill>
              </a:rPr>
              <a:t>กระตุ้นการใช้เทคโนโลยี ภูมิปัญญาที่เหมาะสม</a:t>
            </a:r>
            <a:br>
              <a:rPr lang="th-TH" sz="1800" b="1" dirty="0" smtClean="0">
                <a:solidFill>
                  <a:schemeClr val="tx1"/>
                </a:solidFill>
              </a:rPr>
            </a:b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sym typeface="Wingdings 2"/>
              </a:rPr>
              <a:t>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th-TH" sz="1800" b="1" dirty="0" smtClean="0">
                <a:solidFill>
                  <a:schemeClr val="tx1"/>
                </a:solidFill>
              </a:rPr>
              <a:t>รู้จักและใช้ประโยชน์ </a:t>
            </a:r>
            <a:r>
              <a:rPr lang="th-TH" sz="1800" b="1" dirty="0" err="1" smtClean="0">
                <a:solidFill>
                  <a:schemeClr val="tx1"/>
                </a:solidFill>
              </a:rPr>
              <a:t>ศพก</a:t>
            </a:r>
            <a:r>
              <a:rPr lang="th-TH" sz="1800" b="1" dirty="0" smtClean="0">
                <a:solidFill>
                  <a:schemeClr val="tx1"/>
                </a:solidFill>
              </a:rPr>
              <a:t>.   </a:t>
            </a:r>
            <a:r>
              <a:rPr lang="th-TH" sz="1800" b="1" dirty="0" smtClean="0">
                <a:solidFill>
                  <a:schemeClr val="tx1"/>
                </a:solidFill>
                <a:sym typeface="Wingdings 2"/>
              </a:rPr>
              <a:t></a:t>
            </a:r>
            <a:r>
              <a:rPr lang="th-TH" sz="1800" b="1" dirty="0" smtClean="0">
                <a:solidFill>
                  <a:schemeClr val="tx1"/>
                </a:solidFill>
              </a:rPr>
              <a:t> การให้บริการของหน่วยงาน</a:t>
            </a:r>
          </a:p>
        </p:txBody>
      </p:sp>
      <p:sp>
        <p:nvSpPr>
          <p:cNvPr id="15" name="สี่เหลี่ยมผืนผ้ามุมมน 14"/>
          <p:cNvSpPr/>
          <p:nvPr/>
        </p:nvSpPr>
        <p:spPr>
          <a:xfrm>
            <a:off x="179512" y="3192893"/>
            <a:ext cx="2736304" cy="31671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th-TH" sz="1800" b="1" dirty="0">
                <a:solidFill>
                  <a:srgbClr val="FFFF00"/>
                </a:solidFill>
              </a:rPr>
              <a:t>การเตรียมการก่อนจัด </a:t>
            </a:r>
            <a:r>
              <a:rPr lang="en-US" sz="1800" b="1" dirty="0" smtClean="0">
                <a:solidFill>
                  <a:srgbClr val="FFFF00"/>
                </a:solidFill>
              </a:rPr>
              <a:t/>
            </a:r>
            <a:br>
              <a:rPr lang="en-US" sz="1800" b="1" dirty="0" smtClean="0">
                <a:solidFill>
                  <a:srgbClr val="FFFF00"/>
                </a:solidFill>
              </a:rPr>
            </a:br>
            <a:r>
              <a:rPr lang="en-US" sz="1600" b="1" dirty="0" smtClean="0">
                <a:solidFill>
                  <a:srgbClr val="FFFF00"/>
                </a:solidFill>
              </a:rPr>
              <a:t>Field Day</a:t>
            </a:r>
          </a:p>
          <a:p>
            <a:pPr lvl="0" algn="ctr"/>
            <a:endParaRPr lang="en-US" sz="1000" b="1" dirty="0" smtClean="0">
              <a:solidFill>
                <a:srgbClr val="FFFF00"/>
              </a:solidFill>
            </a:endParaRPr>
          </a:p>
          <a:p>
            <a:pPr marL="180975" lvl="0" indent="-180975">
              <a:buFont typeface="Arial" panose="020B0604020202020204" pitchFamily="34" charset="0"/>
              <a:buChar char="•"/>
            </a:pPr>
            <a:r>
              <a:rPr lang="th-TH" sz="1800" b="1" dirty="0" smtClean="0">
                <a:solidFill>
                  <a:schemeClr val="bg1"/>
                </a:solidFill>
              </a:rPr>
              <a:t>สถานที่/วัสดุอุปกรณ์</a:t>
            </a:r>
          </a:p>
          <a:p>
            <a:pPr marL="180975" lvl="0" indent="-180975">
              <a:buFont typeface="Arial" panose="020B0604020202020204" pitchFamily="34" charset="0"/>
              <a:buChar char="•"/>
            </a:pPr>
            <a:r>
              <a:rPr lang="th-TH" sz="1800" b="1" dirty="0" smtClean="0">
                <a:solidFill>
                  <a:schemeClr val="bg1"/>
                </a:solidFill>
              </a:rPr>
              <a:t>สถาน</a:t>
            </a:r>
            <a:r>
              <a:rPr lang="th-TH" sz="1800" b="1" dirty="0">
                <a:solidFill>
                  <a:schemeClr val="bg1"/>
                </a:solidFill>
              </a:rPr>
              <a:t>ี</a:t>
            </a:r>
            <a:r>
              <a:rPr lang="th-TH" sz="1800" b="1" dirty="0" smtClean="0">
                <a:solidFill>
                  <a:schemeClr val="bg1"/>
                </a:solidFill>
              </a:rPr>
              <a:t>เรียนรู้ </a:t>
            </a:r>
            <a:r>
              <a:rPr lang="en-US" sz="1800" b="1" dirty="0" smtClean="0">
                <a:solidFill>
                  <a:schemeClr val="bg1"/>
                </a:solidFill>
              </a:rPr>
              <a:t>: </a:t>
            </a:r>
            <a:r>
              <a:rPr lang="th-TH" sz="1800" b="1" dirty="0" smtClean="0">
                <a:solidFill>
                  <a:schemeClr val="bg1"/>
                </a:solidFill>
              </a:rPr>
              <a:t>ฐานเรียนรู้, </a:t>
            </a:r>
            <a:br>
              <a:rPr lang="th-TH" sz="1800" b="1" dirty="0" smtClean="0">
                <a:solidFill>
                  <a:schemeClr val="bg1"/>
                </a:solidFill>
              </a:rPr>
            </a:br>
            <a:r>
              <a:rPr lang="th-TH" sz="1800" b="1" dirty="0" smtClean="0">
                <a:solidFill>
                  <a:schemeClr val="bg1"/>
                </a:solidFill>
              </a:rPr>
              <a:t>องค์ความรู้, วิทยากร, ระยะเวลาเรียนรู้</a:t>
            </a:r>
          </a:p>
          <a:p>
            <a:pPr marL="180975" lvl="0" indent="-180975">
              <a:buFont typeface="Arial" panose="020B0604020202020204" pitchFamily="34" charset="0"/>
              <a:buChar char="•"/>
            </a:pPr>
            <a:r>
              <a:rPr lang="th-TH" sz="1800" b="1" dirty="0" smtClean="0">
                <a:solidFill>
                  <a:schemeClr val="bg1"/>
                </a:solidFill>
              </a:rPr>
              <a:t>เกษตรกรที่มาเรียนรู้</a:t>
            </a:r>
          </a:p>
          <a:p>
            <a:pPr marL="180975" lvl="0" indent="-180975">
              <a:buFont typeface="Arial" panose="020B0604020202020204" pitchFamily="34" charset="0"/>
              <a:buChar char="•"/>
            </a:pPr>
            <a:r>
              <a:rPr lang="th-TH" sz="1800" b="1" dirty="0" smtClean="0">
                <a:solidFill>
                  <a:schemeClr val="bg1"/>
                </a:solidFill>
              </a:rPr>
              <a:t>นิทรรศการที่เกี่ยวข้อง</a:t>
            </a:r>
          </a:p>
          <a:p>
            <a:pPr marL="180975" lvl="0" indent="-180975">
              <a:buFont typeface="Arial" panose="020B0604020202020204" pitchFamily="34" charset="0"/>
              <a:buChar char="•"/>
            </a:pPr>
            <a:r>
              <a:rPr lang="th-TH" sz="1800" b="1" dirty="0" smtClean="0">
                <a:solidFill>
                  <a:schemeClr val="bg1"/>
                </a:solidFill>
              </a:rPr>
              <a:t>ประสานการสนับสนุนจากหน่วยงานภาคีต่าง ๆ</a:t>
            </a:r>
          </a:p>
          <a:p>
            <a:pPr marL="180975" lvl="0" indent="-180975">
              <a:buFont typeface="Arial" panose="020B0604020202020204" pitchFamily="34" charset="0"/>
              <a:buChar char="•"/>
            </a:pPr>
            <a:r>
              <a:rPr lang="th-TH" sz="1800" b="1" dirty="0" smtClean="0">
                <a:solidFill>
                  <a:schemeClr val="bg1"/>
                </a:solidFill>
              </a:rPr>
              <a:t>ประชาสัมพันธ์การจัดงาน</a:t>
            </a:r>
            <a:endParaRPr lang="th-TH" sz="1800" b="1" dirty="0">
              <a:solidFill>
                <a:schemeClr val="bg1"/>
              </a:solidFill>
            </a:endParaRPr>
          </a:p>
        </p:txBody>
      </p:sp>
      <p:sp>
        <p:nvSpPr>
          <p:cNvPr id="16" name="สี่เหลี่ยมผืนผ้ามุมมน 15"/>
          <p:cNvSpPr/>
          <p:nvPr/>
        </p:nvSpPr>
        <p:spPr>
          <a:xfrm>
            <a:off x="3059832" y="3212976"/>
            <a:ext cx="2808312" cy="3135625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th-TH" sz="1800" b="1" dirty="0" smtClean="0">
                <a:solidFill>
                  <a:srgbClr val="FFFF00"/>
                </a:solidFill>
              </a:rPr>
              <a:t>ขั้นตอนการถ่ายทอดความรู้</a:t>
            </a:r>
          </a:p>
          <a:p>
            <a:pPr lvl="0" algn="ctr"/>
            <a:endParaRPr lang="en-US" sz="900" b="1" dirty="0" smtClean="0">
              <a:solidFill>
                <a:srgbClr val="FFFF00"/>
              </a:solidFill>
            </a:endParaRPr>
          </a:p>
          <a:p>
            <a:pPr marL="180975" lvl="0" indent="-180975">
              <a:buFont typeface="Arial" panose="020B0604020202020204" pitchFamily="34" charset="0"/>
              <a:buChar char="•"/>
            </a:pPr>
            <a:r>
              <a:rPr lang="th-TH" sz="1800" b="1" dirty="0" smtClean="0">
                <a:solidFill>
                  <a:schemeClr val="bg1"/>
                </a:solidFill>
              </a:rPr>
              <a:t>กำหนดจำนวน/ตั้งชื่อสถานีเรียนรู้</a:t>
            </a:r>
          </a:p>
          <a:p>
            <a:pPr marL="180975" lvl="0" indent="-180975">
              <a:buFont typeface="Arial" panose="020B0604020202020204" pitchFamily="34" charset="0"/>
              <a:buChar char="•"/>
            </a:pPr>
            <a:r>
              <a:rPr lang="th-TH" sz="1800" b="1" dirty="0" smtClean="0">
                <a:solidFill>
                  <a:schemeClr val="bg1"/>
                </a:solidFill>
              </a:rPr>
              <a:t>กำหนดขั้นตอนการถ่ายทอดความรู้ในแต่ละสถานี</a:t>
            </a:r>
          </a:p>
          <a:p>
            <a:pPr marL="180975" lvl="0" indent="-180975">
              <a:buFont typeface="Arial" panose="020B0604020202020204" pitchFamily="34" charset="0"/>
              <a:buChar char="•"/>
            </a:pPr>
            <a:r>
              <a:rPr lang="th-TH" sz="1800" b="1" dirty="0" smtClean="0">
                <a:solidFill>
                  <a:schemeClr val="bg1"/>
                </a:solidFill>
              </a:rPr>
              <a:t>ชี้แจงเกษตรกรก่อนเข้าสถานี</a:t>
            </a:r>
          </a:p>
          <a:p>
            <a:pPr marL="180975" lvl="0" indent="-180975">
              <a:buFont typeface="Arial" panose="020B0604020202020204" pitchFamily="34" charset="0"/>
              <a:buChar char="•"/>
            </a:pPr>
            <a:r>
              <a:rPr lang="th-TH" sz="1800" b="1" dirty="0" smtClean="0">
                <a:solidFill>
                  <a:schemeClr val="bg1"/>
                </a:solidFill>
              </a:rPr>
              <a:t>แบ่งกลุ่มเกษตรกร กลุ่มละ 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r>
              <a:rPr lang="th-TH" sz="1800" b="1" dirty="0" smtClean="0">
                <a:solidFill>
                  <a:schemeClr val="bg1"/>
                </a:solidFill>
              </a:rPr>
              <a:t>๒๐-๓๐ คน จัดเจ้าหน้าที่ประจำกลุ่ม</a:t>
            </a:r>
          </a:p>
          <a:p>
            <a:pPr marL="180975" lvl="0" indent="-180975">
              <a:buFont typeface="Arial" panose="020B0604020202020204" pitchFamily="34" charset="0"/>
              <a:buChar char="•"/>
            </a:pPr>
            <a:r>
              <a:rPr lang="th-TH" sz="1800" b="1" dirty="0" smtClean="0">
                <a:solidFill>
                  <a:schemeClr val="bg1"/>
                </a:solidFill>
              </a:rPr>
              <a:t>แต่ละกลุ่มเข้าเรียนรู้ในทุกสถานี</a:t>
            </a:r>
          </a:p>
          <a:p>
            <a:pPr marL="180975" lvl="0" indent="-180975">
              <a:buFont typeface="Arial" panose="020B0604020202020204" pitchFamily="34" charset="0"/>
              <a:buChar char="•"/>
            </a:pPr>
            <a:r>
              <a:rPr lang="th-TH" sz="1800" b="1" dirty="0" smtClean="0">
                <a:solidFill>
                  <a:schemeClr val="bg1"/>
                </a:solidFill>
              </a:rPr>
              <a:t>สรุปผลการเรียนรู้ร่วมกัน</a:t>
            </a:r>
            <a:endParaRPr lang="th-TH" sz="1800" b="1" dirty="0">
              <a:solidFill>
                <a:schemeClr val="bg1"/>
              </a:solidFill>
            </a:endParaRPr>
          </a:p>
        </p:txBody>
      </p:sp>
      <p:grpSp>
        <p:nvGrpSpPr>
          <p:cNvPr id="3" name="กลุ่ม 26"/>
          <p:cNvGrpSpPr/>
          <p:nvPr/>
        </p:nvGrpSpPr>
        <p:grpSpPr>
          <a:xfrm>
            <a:off x="107504" y="1052736"/>
            <a:ext cx="8892988" cy="832372"/>
            <a:chOff x="323528" y="1022583"/>
            <a:chExt cx="8676964" cy="832372"/>
          </a:xfrm>
        </p:grpSpPr>
        <p:sp>
          <p:nvSpPr>
            <p:cNvPr id="17" name="สี่เหลี่ยมผืนผ้า 16"/>
            <p:cNvSpPr/>
            <p:nvPr/>
          </p:nvSpPr>
          <p:spPr>
            <a:xfrm>
              <a:off x="323528" y="1022583"/>
              <a:ext cx="8676964" cy="462201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th-TH" sz="2000" b="1" dirty="0">
                  <a:solidFill>
                    <a:schemeClr val="tx1"/>
                  </a:solidFill>
                </a:rPr>
                <a:t>สิ่งที่ต้องคิดในการจัด </a:t>
              </a:r>
              <a:r>
                <a:rPr lang="en-US" sz="2000" b="1" dirty="0" smtClean="0">
                  <a:solidFill>
                    <a:schemeClr val="tx1"/>
                  </a:solidFill>
                </a:rPr>
                <a:t> </a:t>
              </a:r>
              <a:r>
                <a:rPr lang="en-US" sz="1800" b="1" dirty="0" smtClean="0">
                  <a:solidFill>
                    <a:schemeClr val="tx1"/>
                  </a:solidFill>
                </a:rPr>
                <a:t>Field </a:t>
              </a:r>
              <a:r>
                <a:rPr lang="en-US" sz="1800" b="1" dirty="0">
                  <a:solidFill>
                    <a:schemeClr val="tx1"/>
                  </a:solidFill>
                </a:rPr>
                <a:t>Day</a:t>
              </a:r>
              <a:endParaRPr lang="th-TH" sz="18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23528" y="1483453"/>
              <a:ext cx="2160240" cy="369332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lvl="0" algn="ctr"/>
              <a:r>
                <a:rPr lang="th-TH" sz="1800" b="1" dirty="0" smtClean="0"/>
                <a:t>ประเด็น</a:t>
              </a:r>
              <a:r>
                <a:rPr lang="th-TH" sz="1800" b="1" dirty="0"/>
                <a:t>ถ่ายทอดความรู้    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483768" y="1484784"/>
              <a:ext cx="1656184" cy="369332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th-TH" sz="1800" b="1" dirty="0" smtClean="0"/>
                <a:t>สถานี</a:t>
              </a:r>
              <a:r>
                <a:rPr lang="th-TH" sz="1800" b="1" dirty="0"/>
                <a:t>เรียนรู้ 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163124" y="1484784"/>
              <a:ext cx="2353092" cy="369332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lvl="0" algn="ctr"/>
              <a:r>
                <a:rPr lang="th-TH" sz="1800" b="1" dirty="0" smtClean="0"/>
                <a:t>วิทยากรถ่ายทอดความรู้</a:t>
              </a:r>
              <a:endParaRPr lang="th-TH" sz="1800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516216" y="1485623"/>
              <a:ext cx="2484276" cy="369332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lvl="0" algn="ctr"/>
              <a:r>
                <a:rPr lang="th-TH" sz="1800" b="1" dirty="0" smtClean="0"/>
                <a:t>การ</a:t>
              </a:r>
              <a:r>
                <a:rPr lang="th-TH" sz="1800" b="1" dirty="0"/>
                <a:t>จัดกระบวนการเรียนรู้</a:t>
              </a:r>
              <a:endParaRPr lang="th-TH" sz="1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กลุ่ม 27"/>
          <p:cNvGrpSpPr/>
          <p:nvPr/>
        </p:nvGrpSpPr>
        <p:grpSpPr>
          <a:xfrm>
            <a:off x="622998" y="1975629"/>
            <a:ext cx="7898003" cy="1021323"/>
            <a:chOff x="627102" y="2027834"/>
            <a:chExt cx="7898003" cy="1113134"/>
          </a:xfrm>
        </p:grpSpPr>
        <p:sp>
          <p:nvSpPr>
            <p:cNvPr id="12" name="สี่เหลี่ยมผืนผ้า 11"/>
            <p:cNvSpPr/>
            <p:nvPr/>
          </p:nvSpPr>
          <p:spPr>
            <a:xfrm>
              <a:off x="627102" y="2027834"/>
              <a:ext cx="7898003" cy="445259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th-TH" sz="2000" b="1" dirty="0" smtClean="0">
                  <a:solidFill>
                    <a:schemeClr val="tx1"/>
                  </a:solidFill>
                </a:rPr>
                <a:t>กิจกรรมใน</a:t>
              </a:r>
              <a:r>
                <a:rPr lang="th-TH" sz="2000" b="1" dirty="0">
                  <a:solidFill>
                    <a:schemeClr val="tx1"/>
                  </a:solidFill>
                </a:rPr>
                <a:t>การจัด </a:t>
              </a:r>
              <a:r>
                <a:rPr lang="en-US" sz="1800" b="1" dirty="0">
                  <a:solidFill>
                    <a:schemeClr val="tx1"/>
                  </a:solidFill>
                </a:rPr>
                <a:t>Field Day</a:t>
              </a:r>
              <a:endParaRPr lang="th-TH" sz="1800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สี่เหลี่ยมผืนผ้า 12"/>
            <p:cNvSpPr/>
            <p:nvPr/>
          </p:nvSpPr>
          <p:spPr>
            <a:xfrm>
              <a:off x="627103" y="2535451"/>
              <a:ext cx="2648754" cy="60551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th-TH" sz="1800" b="1" dirty="0" smtClean="0"/>
                <a:t>กิจกรรมหลัก </a:t>
              </a:r>
              <a:r>
                <a:rPr lang="th-TH" sz="1800" dirty="0"/>
                <a:t/>
              </a:r>
              <a:br>
                <a:rPr lang="th-TH" sz="1800" dirty="0"/>
              </a:br>
              <a:r>
                <a:rPr lang="th-TH" sz="1800" dirty="0"/>
                <a:t> - </a:t>
              </a:r>
              <a:r>
                <a:rPr lang="th-TH" sz="1800" dirty="0" smtClean="0"/>
                <a:t>สถานีเรียนรู้ที่มีเนื้อหาสอดคล้องกัน</a:t>
              </a:r>
            </a:p>
          </p:txBody>
        </p:sp>
        <p:sp>
          <p:nvSpPr>
            <p:cNvPr id="23" name="สี่เหลี่ยมผืนผ้า 22"/>
            <p:cNvSpPr/>
            <p:nvPr/>
          </p:nvSpPr>
          <p:spPr>
            <a:xfrm>
              <a:off x="3281331" y="2537027"/>
              <a:ext cx="2584953" cy="603941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 sz="1800" b="1" dirty="0" smtClean="0"/>
            </a:p>
            <a:p>
              <a:pPr algn="ctr"/>
              <a:r>
                <a:rPr lang="th-TH" sz="1800" b="1" dirty="0" smtClean="0"/>
                <a:t>กิจกรรมรอง</a:t>
              </a:r>
              <a:endParaRPr lang="th-TH" sz="1800" b="1" dirty="0"/>
            </a:p>
            <a:p>
              <a:pPr marL="3175" algn="ctr"/>
              <a:r>
                <a:rPr lang="th-TH" sz="1800" dirty="0" smtClean="0"/>
                <a:t>- ให้บริการและนิทรรศการที่เกี่ยวข้อง</a:t>
              </a:r>
            </a:p>
            <a:p>
              <a:pPr algn="ctr"/>
              <a:endParaRPr lang="th-TH" sz="1800" dirty="0"/>
            </a:p>
          </p:txBody>
        </p:sp>
        <p:sp>
          <p:nvSpPr>
            <p:cNvPr id="24" name="สี่เหลี่ยมผืนผ้า 23"/>
            <p:cNvSpPr/>
            <p:nvPr/>
          </p:nvSpPr>
          <p:spPr>
            <a:xfrm>
              <a:off x="5868144" y="2537027"/>
              <a:ext cx="2656961" cy="603941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th-TH" sz="1800" b="1" dirty="0" smtClean="0"/>
                <a:t>กิจกรรมเสริม</a:t>
              </a:r>
              <a:r>
                <a:rPr lang="th-TH" sz="1800" dirty="0"/>
                <a:t/>
              </a:r>
              <a:br>
                <a:rPr lang="th-TH" sz="1800" dirty="0"/>
              </a:br>
              <a:r>
                <a:rPr lang="th-TH" sz="1800" dirty="0"/>
                <a:t>- </a:t>
              </a:r>
              <a:r>
                <a:rPr lang="th-TH" sz="1800" dirty="0" smtClean="0"/>
                <a:t>การแสดงและจำหน่ายสินค้า ฯลฯ</a:t>
              </a:r>
              <a:endParaRPr lang="th-TH" sz="1800" dirty="0"/>
            </a:p>
          </p:txBody>
        </p:sp>
      </p:grpSp>
      <p:sp>
        <p:nvSpPr>
          <p:cNvPr id="25" name="สี่เหลี่ยมผืนผ้ามุมมน 24"/>
          <p:cNvSpPr/>
          <p:nvPr/>
        </p:nvSpPr>
        <p:spPr>
          <a:xfrm>
            <a:off x="5940152" y="3039990"/>
            <a:ext cx="2808312" cy="1728191"/>
          </a:xfrm>
          <a:prstGeom prst="roundRect">
            <a:avLst/>
          </a:prstGeom>
          <a:solidFill>
            <a:srgbClr val="0033CC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th-TH" sz="1800" b="1" dirty="0" smtClean="0">
                <a:solidFill>
                  <a:srgbClr val="FFFF00"/>
                </a:solidFill>
              </a:rPr>
              <a:t>การสนับสนุน</a:t>
            </a:r>
            <a:endParaRPr lang="en-US" sz="1600" b="1" dirty="0" smtClean="0">
              <a:solidFill>
                <a:srgbClr val="FFFF00"/>
              </a:solidFill>
            </a:endParaRPr>
          </a:p>
          <a:p>
            <a:pPr marL="180975" lvl="0" indent="-180975">
              <a:buFont typeface="Arial" panose="020B0604020202020204" pitchFamily="34" charset="0"/>
              <a:buChar char="•"/>
            </a:pPr>
            <a:r>
              <a:rPr lang="th-TH" sz="1600" b="1" dirty="0" smtClean="0">
                <a:solidFill>
                  <a:schemeClr val="bg1"/>
                </a:solidFill>
              </a:rPr>
              <a:t>กรมส่งเสริมการเกษตร </a:t>
            </a:r>
            <a:r>
              <a:rPr lang="en-US" sz="1600" b="1" dirty="0">
                <a:solidFill>
                  <a:schemeClr val="bg1"/>
                </a:solidFill>
              </a:rPr>
              <a:t>:</a:t>
            </a:r>
            <a:r>
              <a:rPr lang="th-TH" sz="1600" b="1" dirty="0" smtClean="0">
                <a:solidFill>
                  <a:schemeClr val="bg1"/>
                </a:solidFill>
              </a:rPr>
              <a:t> งบประมาณ/การเตรียมสถานที่ อาหาร ค่าพาหนะ ฯลฯ </a:t>
            </a:r>
          </a:p>
          <a:p>
            <a:pPr marL="180975" lvl="0" indent="-180975">
              <a:buFont typeface="Arial" panose="020B0604020202020204" pitchFamily="34" charset="0"/>
              <a:buChar char="•"/>
            </a:pPr>
            <a:r>
              <a:rPr lang="th-TH" sz="1600" b="1" dirty="0" smtClean="0">
                <a:solidFill>
                  <a:schemeClr val="bg1"/>
                </a:solidFill>
              </a:rPr>
              <a:t>หน่วยงานต่าง ๆ </a:t>
            </a:r>
            <a:r>
              <a:rPr lang="en-US" sz="1600" b="1" dirty="0" smtClean="0">
                <a:solidFill>
                  <a:schemeClr val="bg1"/>
                </a:solidFill>
              </a:rPr>
              <a:t>:</a:t>
            </a:r>
            <a:r>
              <a:rPr lang="th-TH" sz="1600" b="1" dirty="0" smtClean="0">
                <a:solidFill>
                  <a:schemeClr val="bg1"/>
                </a:solidFill>
              </a:rPr>
              <a:t> งบประมาณ/วัสดุ/ความรู้เสริมในการจัดสถานี หรือ</a:t>
            </a:r>
            <a:br>
              <a:rPr lang="th-TH" sz="1600" b="1" dirty="0" smtClean="0">
                <a:solidFill>
                  <a:schemeClr val="bg1"/>
                </a:solidFill>
              </a:rPr>
            </a:br>
            <a:r>
              <a:rPr lang="th-TH" sz="1600" b="1" dirty="0" smtClean="0">
                <a:solidFill>
                  <a:schemeClr val="bg1"/>
                </a:solidFill>
              </a:rPr>
              <a:t>จัดนิทรรศการ ฯลฯ</a:t>
            </a:r>
            <a:endParaRPr lang="th-TH" sz="1600" b="1" dirty="0">
              <a:solidFill>
                <a:schemeClr val="bg1"/>
              </a:solidFill>
            </a:endParaRPr>
          </a:p>
        </p:txBody>
      </p:sp>
      <p:sp>
        <p:nvSpPr>
          <p:cNvPr id="26" name="สี่เหลี่ยมผืนผ้ามุมมน 25"/>
          <p:cNvSpPr/>
          <p:nvPr/>
        </p:nvSpPr>
        <p:spPr>
          <a:xfrm>
            <a:off x="5940152" y="4797152"/>
            <a:ext cx="2808312" cy="1552667"/>
          </a:xfrm>
          <a:prstGeom prst="roundRect">
            <a:avLst/>
          </a:prstGeom>
          <a:solidFill>
            <a:srgbClr val="6633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th-TH" sz="1800" b="1" dirty="0" smtClean="0">
                <a:solidFill>
                  <a:srgbClr val="FFFF00"/>
                </a:solidFill>
              </a:rPr>
              <a:t>การดูแลเกษตรกร</a:t>
            </a:r>
            <a:endParaRPr lang="en-US" sz="1600" b="1" dirty="0" smtClean="0">
              <a:solidFill>
                <a:srgbClr val="FFFF00"/>
              </a:solidFill>
            </a:endParaRPr>
          </a:p>
          <a:p>
            <a:pPr marL="180975" lvl="0" indent="-180975">
              <a:buFont typeface="Arial" panose="020B0604020202020204" pitchFamily="34" charset="0"/>
              <a:buChar char="•"/>
            </a:pPr>
            <a:r>
              <a:rPr lang="th-TH" sz="1800" b="1" dirty="0" smtClean="0">
                <a:solidFill>
                  <a:schemeClr val="bg1"/>
                </a:solidFill>
              </a:rPr>
              <a:t>เกษตรกรเสนอแนวทางที่ได้จากการสรุปผลการเรียนรู้</a:t>
            </a:r>
          </a:p>
          <a:p>
            <a:pPr marL="180975" lvl="0" indent="-180975">
              <a:buFont typeface="Arial" panose="020B0604020202020204" pitchFamily="34" charset="0"/>
              <a:buChar char="•"/>
            </a:pPr>
            <a:r>
              <a:rPr lang="th-TH" sz="1800" b="1" dirty="0" smtClean="0">
                <a:solidFill>
                  <a:schemeClr val="bg1"/>
                </a:solidFill>
              </a:rPr>
              <a:t>หน่วยงานต่าง ๆ ร่วมกันกำหนดแผนการดูแลเกษตรกร</a:t>
            </a:r>
            <a:endParaRPr lang="th-TH" sz="1800" b="1" dirty="0">
              <a:solidFill>
                <a:schemeClr val="bg1"/>
              </a:solidFill>
            </a:endParaRPr>
          </a:p>
        </p:txBody>
      </p:sp>
      <p:sp>
        <p:nvSpPr>
          <p:cNvPr id="29" name="ลูกศรขวา 28"/>
          <p:cNvSpPr/>
          <p:nvPr/>
        </p:nvSpPr>
        <p:spPr>
          <a:xfrm rot="5400000">
            <a:off x="4155190" y="1810959"/>
            <a:ext cx="222578" cy="277199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0" name="ลูกศรขวา 29"/>
          <p:cNvSpPr/>
          <p:nvPr/>
        </p:nvSpPr>
        <p:spPr>
          <a:xfrm rot="5400000">
            <a:off x="4138934" y="2966483"/>
            <a:ext cx="222576" cy="28351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1" name="ลูกศรขวา 30"/>
          <p:cNvSpPr/>
          <p:nvPr/>
        </p:nvSpPr>
        <p:spPr>
          <a:xfrm rot="10800000" flipH="1">
            <a:off x="2804279" y="4653136"/>
            <a:ext cx="255553" cy="2557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4" name="TextBox 33"/>
          <p:cNvSpPr txBox="1"/>
          <p:nvPr/>
        </p:nvSpPr>
        <p:spPr>
          <a:xfrm>
            <a:off x="4718082" y="390274"/>
            <a:ext cx="4273943" cy="646331"/>
          </a:xfrm>
          <a:prstGeom prst="rect">
            <a:avLst/>
          </a:prstGeom>
          <a:solidFill>
            <a:srgbClr val="FFFF66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2000" b="1" dirty="0" smtClean="0">
                <a:solidFill>
                  <a:srgbClr val="0033CC"/>
                </a:solidFill>
              </a:rPr>
              <a:t>หลักคิดของการจัด </a:t>
            </a:r>
            <a:r>
              <a:rPr lang="en-US" sz="1800" b="1" dirty="0" smtClean="0">
                <a:solidFill>
                  <a:srgbClr val="0033CC"/>
                </a:solidFill>
              </a:rPr>
              <a:t>Field Day</a:t>
            </a:r>
            <a:r>
              <a:rPr lang="th-TH" sz="1800" b="1" dirty="0" smtClean="0">
                <a:solidFill>
                  <a:srgbClr val="0033CC"/>
                </a:solidFill>
              </a:rPr>
              <a:t> </a:t>
            </a:r>
            <a:r>
              <a:rPr lang="th-TH" sz="1800" dirty="0" smtClean="0">
                <a:solidFill>
                  <a:srgbClr val="0033CC"/>
                </a:solidFill>
              </a:rPr>
              <a:t>  </a:t>
            </a:r>
            <a:br>
              <a:rPr lang="th-TH" sz="1800" dirty="0" smtClean="0">
                <a:solidFill>
                  <a:srgbClr val="0033CC"/>
                </a:solidFill>
              </a:rPr>
            </a:br>
            <a:r>
              <a:rPr lang="th-TH" sz="1600" b="1" dirty="0" smtClean="0">
                <a:solidFill>
                  <a:schemeClr val="tx1"/>
                </a:solidFill>
              </a:rPr>
              <a:t>เพื่อถ่ายทอดความรู้แบบเห็นของจริง </a:t>
            </a:r>
            <a:endParaRPr lang="th-TH" sz="1600" b="1" dirty="0">
              <a:solidFill>
                <a:schemeClr val="tx1"/>
              </a:solidFill>
            </a:endParaRPr>
          </a:p>
        </p:txBody>
      </p:sp>
      <p:sp>
        <p:nvSpPr>
          <p:cNvPr id="35" name="ลูกศรขวา 34"/>
          <p:cNvSpPr/>
          <p:nvPr/>
        </p:nvSpPr>
        <p:spPr>
          <a:xfrm rot="10800000" flipH="1">
            <a:off x="5786209" y="4136117"/>
            <a:ext cx="242679" cy="2435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6" name="ลูกศรขวา 35"/>
          <p:cNvSpPr/>
          <p:nvPr/>
        </p:nvSpPr>
        <p:spPr>
          <a:xfrm rot="5400000">
            <a:off x="7559314" y="4622667"/>
            <a:ext cx="222576" cy="28351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สี่เหลี่ยมผืนผ้ามุมมน 1"/>
          <p:cNvSpPr/>
          <p:nvPr/>
        </p:nvSpPr>
        <p:spPr>
          <a:xfrm>
            <a:off x="251520" y="6395845"/>
            <a:ext cx="8424936" cy="345523"/>
          </a:xfrm>
          <a:prstGeom prst="roundRect">
            <a:avLst/>
          </a:prstGeom>
          <a:solidFill>
            <a:srgbClr val="99FF99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chemeClr val="tx1"/>
                </a:solidFill>
              </a:rPr>
              <a:t>สรุปผลการจัดงาน</a:t>
            </a:r>
            <a:endParaRPr lang="th-TH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5329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409</TotalTime>
  <Words>184</Words>
  <Application>Microsoft Office PowerPoint</Application>
  <PresentationFormat>นำเสนอทางหน้าจอ (4:3)</PresentationFormat>
  <Paragraphs>37</Paragraphs>
  <Slides>1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1</vt:i4>
      </vt:variant>
    </vt:vector>
  </HeadingPairs>
  <TitlesOfParts>
    <vt:vector size="2" baseType="lpstr">
      <vt:lpstr>ชุดรูปแบบของ Office</vt:lpstr>
      <vt:lpstr>ภาพนิ่ง 1</vt:lpstr>
    </vt:vector>
  </TitlesOfParts>
  <Company>Kasetsart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การจัดงานวันถ่ายทอดเทคโนโลยี (Field Day)  และบริการการเกษตร เพื่อเริ่มต้นฤดูกาลผลิตใหม่ ปี 2559</dc:title>
  <dc:creator>Office Of Computer Services</dc:creator>
  <cp:lastModifiedBy>Office Of Computer Services </cp:lastModifiedBy>
  <cp:revision>40</cp:revision>
  <dcterms:created xsi:type="dcterms:W3CDTF">2016-05-30T02:07:12Z</dcterms:created>
  <dcterms:modified xsi:type="dcterms:W3CDTF">2016-05-31T08:00:13Z</dcterms:modified>
</cp:coreProperties>
</file>